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55"/>
  </p:notesMasterIdLst>
  <p:handoutMasterIdLst>
    <p:handoutMasterId r:id="rId56"/>
  </p:handoutMasterIdLst>
  <p:sldIdLst>
    <p:sldId id="256" r:id="rId2"/>
    <p:sldId id="416" r:id="rId3"/>
    <p:sldId id="404" r:id="rId4"/>
    <p:sldId id="400" r:id="rId5"/>
    <p:sldId id="352" r:id="rId6"/>
    <p:sldId id="401" r:id="rId7"/>
    <p:sldId id="402" r:id="rId8"/>
    <p:sldId id="403" r:id="rId9"/>
    <p:sldId id="406" r:id="rId10"/>
    <p:sldId id="358" r:id="rId11"/>
    <p:sldId id="359" r:id="rId12"/>
    <p:sldId id="360" r:id="rId13"/>
    <p:sldId id="363" r:id="rId14"/>
    <p:sldId id="364" r:id="rId15"/>
    <p:sldId id="365" r:id="rId16"/>
    <p:sldId id="366" r:id="rId17"/>
    <p:sldId id="367" r:id="rId18"/>
    <p:sldId id="369" r:id="rId19"/>
    <p:sldId id="407" r:id="rId20"/>
    <p:sldId id="408" r:id="rId21"/>
    <p:sldId id="371" r:id="rId22"/>
    <p:sldId id="409" r:id="rId23"/>
    <p:sldId id="374" r:id="rId24"/>
    <p:sldId id="375" r:id="rId25"/>
    <p:sldId id="376" r:id="rId26"/>
    <p:sldId id="377" r:id="rId27"/>
    <p:sldId id="378" r:id="rId28"/>
    <p:sldId id="411" r:id="rId29"/>
    <p:sldId id="379" r:id="rId30"/>
    <p:sldId id="380" r:id="rId31"/>
    <p:sldId id="412" r:id="rId32"/>
    <p:sldId id="381" r:id="rId33"/>
    <p:sldId id="382" r:id="rId34"/>
    <p:sldId id="383" r:id="rId35"/>
    <p:sldId id="384" r:id="rId36"/>
    <p:sldId id="385" r:id="rId37"/>
    <p:sldId id="386" r:id="rId38"/>
    <p:sldId id="387" r:id="rId39"/>
    <p:sldId id="388" r:id="rId40"/>
    <p:sldId id="389" r:id="rId41"/>
    <p:sldId id="390" r:id="rId42"/>
    <p:sldId id="391" r:id="rId43"/>
    <p:sldId id="414" r:id="rId44"/>
    <p:sldId id="392" r:id="rId45"/>
    <p:sldId id="415" r:id="rId46"/>
    <p:sldId id="393" r:id="rId47"/>
    <p:sldId id="394" r:id="rId48"/>
    <p:sldId id="413" r:id="rId49"/>
    <p:sldId id="417" r:id="rId50"/>
    <p:sldId id="418" r:id="rId51"/>
    <p:sldId id="395" r:id="rId52"/>
    <p:sldId id="396" r:id="rId53"/>
    <p:sldId id="397" r:id="rId54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3333CC"/>
    <a:srgbClr val="CC0000"/>
    <a:srgbClr val="0033CC"/>
    <a:srgbClr val="0000FF"/>
    <a:srgbClr val="FF00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47</a:t>
            </a:fld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F161D-E694-47CD-862B-D87A5B0D8139}" type="slidenum">
              <a:rPr lang="sr-Latn-CS" smtClean="0"/>
              <a:pPr/>
              <a:t>48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8AEB50-A54A-4917-8D81-44714DAA9A1D}" type="slidenum">
              <a:rPr lang="sr-Latn-CS" altLang="en-US"/>
              <a:pPr/>
              <a:t>‹#›</a:t>
            </a:fld>
            <a:endParaRPr lang="sr-Latn-CS" altLang="en-US"/>
          </a:p>
        </p:txBody>
      </p:sp>
      <p:pic>
        <p:nvPicPr>
          <p:cNvPr id="18474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3A3AA6-665D-4482-8C00-C73DEC1703D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A60D7-400A-4082-8C72-37C0FFEF132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4058F3-04CD-4802-B79B-5BD91158B34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0C9D27-AAB8-4901-ABF8-BA1B30FB6C5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702D73-7FBE-4AD8-93E8-911CF1F2C62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07FF6-5ED7-45EB-AE08-F8B6127451F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9971BE-1666-418E-9211-64509338DFC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F677F-CE30-4C71-AAD6-DB536AA71E6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9FA4FC-6481-4B6A-929C-52254523F4D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95BA0A-8272-4415-8E5B-CD38C1C7082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014E2D99-64A2-4D30-8CD5-43D9814498C6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1368425"/>
          </a:xfrm>
        </p:spPr>
        <p:txBody>
          <a:bodyPr/>
          <a:lstStyle/>
          <a:p>
            <a:r>
              <a:rPr lang="sr-Cyrl-CS" sz="2400" dirty="0"/>
              <a:t>ИНТЕГРИСАНЕ</a:t>
            </a:r>
            <a:r>
              <a:rPr lang="sr-Latn-CS" sz="2400" dirty="0"/>
              <a:t> </a:t>
            </a:r>
            <a:r>
              <a:rPr lang="sr-Cyrl-CS" sz="2400" dirty="0"/>
              <a:t>АКАДЕМСКЕ СТУДИЈЕ </a:t>
            </a:r>
            <a:r>
              <a:rPr lang="sr-Cyrl-CS" sz="2400" dirty="0" smtClean="0"/>
              <a:t>МЕДИЦИНЕ</a:t>
            </a:r>
            <a:r>
              <a:rPr lang="sr-Cyrl-CS" sz="2400" dirty="0"/>
              <a:t/>
            </a:r>
            <a:br>
              <a:rPr lang="sr-Cyrl-CS" sz="2400" dirty="0"/>
            </a:br>
            <a:r>
              <a:rPr lang="sr-Cyrl-RS" sz="2400" dirty="0" smtClean="0"/>
              <a:t>Педијатрија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FF0000"/>
                </a:solidFill>
              </a:rPr>
              <a:t>Предавање </a:t>
            </a:r>
            <a:r>
              <a:rPr lang="sr-Cyrl-RS" sz="2600" dirty="0" smtClean="0">
                <a:solidFill>
                  <a:srgbClr val="FF0000"/>
                </a:solidFill>
              </a:rPr>
              <a:t>1</a:t>
            </a:r>
            <a:endParaRPr lang="sr-Latn-CS" sz="2600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409950"/>
            <a:ext cx="8607455" cy="3187700"/>
          </a:xfrm>
        </p:spPr>
        <p:txBody>
          <a:bodyPr/>
          <a:lstStyle/>
          <a:p>
            <a:r>
              <a:rPr lang="sr-Cyrl-RS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УРОЂЕНЕ БОЛЕСТИ МЕТАБОЛИЗМА</a:t>
            </a:r>
            <a:endParaRPr lang="sr-Cyrl-CS" sz="4000" b="1" dirty="0">
              <a:solidFill>
                <a:srgbClr val="C00000"/>
              </a:solidFill>
            </a:endParaRPr>
          </a:p>
          <a:p>
            <a:endParaRPr lang="sr-Cyrl-CS" sz="5000" b="1" dirty="0">
              <a:solidFill>
                <a:srgbClr val="C00000"/>
              </a:solidFill>
            </a:endParaRPr>
          </a:p>
          <a:p>
            <a:r>
              <a:rPr lang="sr-Cyrl-RS" sz="2600" b="1" dirty="0" smtClean="0">
                <a:solidFill>
                  <a:srgbClr val="FF0000"/>
                </a:solidFill>
              </a:rPr>
              <a:t>Доц. др Невена Фолић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sr-Latn-CS" sz="3000" b="1" dirty="0"/>
          </a:p>
        </p:txBody>
      </p:sp>
    </p:spTree>
  </p:cSld>
  <p:clrMapOvr>
    <a:masterClrMapping/>
  </p:clrMapOvr>
  <p:transition advTm="684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323528" y="1124744"/>
            <a:ext cx="856895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800" b="1" dirty="0"/>
              <a:t>         </a:t>
            </a:r>
            <a:endParaRPr lang="sr-Cyrl-RS" sz="2400" b="1" dirty="0" smtClean="0">
              <a:latin typeface="Arial" charset="0"/>
            </a:endParaRP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Код одсуства карактеристичних симптома и знакова за јасно одређени патолошки ентитет.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Промене у менталном статусу, застој у расту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Поремећај психомоторног развоја 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Поремећај функције одређених органа (срце, бубрези, јетра)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Дијареја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Појава катаракте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Оток зглобова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r-Cyrl-RS" sz="2600" dirty="0" smtClean="0">
                <a:latin typeface="+mn-lt"/>
              </a:rPr>
              <a:t>Фотосензитивност</a:t>
            </a:r>
          </a:p>
          <a:p>
            <a:pPr marL="179388" indent="-179388">
              <a:buFont typeface="Arial" pitchFamily="34" charset="0"/>
              <a:buChar char="•"/>
            </a:pPr>
            <a:endParaRPr lang="en-GB" sz="2400" dirty="0" smtClean="0"/>
          </a:p>
          <a:p>
            <a:endParaRPr lang="sl-SI" sz="2800" b="1" dirty="0">
              <a:latin typeface="Arial" charset="0"/>
            </a:endParaRPr>
          </a:p>
          <a:p>
            <a:r>
              <a:rPr lang="sl-SI" sz="2800" b="1" dirty="0">
                <a:latin typeface="Arial" charset="0"/>
              </a:rPr>
              <a:t>               </a:t>
            </a:r>
            <a:endParaRPr lang="sl-SI" sz="2000" b="1" dirty="0">
              <a:latin typeface="Arial" charset="0"/>
            </a:endParaRPr>
          </a:p>
          <a:p>
            <a:r>
              <a:rPr lang="sl-SI" sz="2800" b="1" dirty="0">
                <a:latin typeface="Arial" charset="0"/>
              </a:rPr>
              <a:t>               </a:t>
            </a:r>
            <a:endParaRPr lang="sr-Cyrl-CS" sz="2400" b="1" dirty="0">
              <a:latin typeface="Arial" charset="0"/>
            </a:endParaRPr>
          </a:p>
          <a:p>
            <a:r>
              <a:rPr lang="sr-Cyrl-CS" sz="2400" b="1" dirty="0">
                <a:latin typeface="Arial" charset="0"/>
              </a:rPr>
              <a:t>                  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620688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200" b="1" dirty="0" smtClean="0"/>
              <a:t>Када треба посумњати на </a:t>
            </a:r>
            <a:r>
              <a:rPr lang="sr-Cyrl-CS" sz="3200" b="1" dirty="0" smtClean="0"/>
              <a:t>УБМ </a:t>
            </a:r>
            <a:endParaRPr lang="en-US" sz="3200" b="1" dirty="0"/>
          </a:p>
        </p:txBody>
      </p:sp>
    </p:spTree>
  </p:cSld>
  <p:clrMapOvr>
    <a:masterClrMapping/>
  </p:clrMapOvr>
  <p:transition advTm="4532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395536" y="1412776"/>
            <a:ext cx="8568952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269875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Анамнеза </a:t>
            </a:r>
            <a:r>
              <a:rPr lang="sr-Cyrl-RS" sz="2400" dirty="0" smtClean="0">
                <a:latin typeface="+mn-lt"/>
              </a:rPr>
              <a:t>(породична, родословно стабло)</a:t>
            </a:r>
          </a:p>
          <a:p>
            <a:pPr indent="269875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Клинички преглед пацијента</a:t>
            </a:r>
          </a:p>
          <a:p>
            <a:pPr indent="269875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Лабораторијске анализе: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гасне анализе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амонијемија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серумски електролити (анјонски зјап &gt;20)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гликемија, АСТ, АЛТ. билирубин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лактати, пирувати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органске киселине у крви, карнитин</a:t>
            </a:r>
          </a:p>
          <a:p>
            <a:pPr marL="269875" indent="-269875">
              <a:buFont typeface="Arial" pitchFamily="34" charset="0"/>
              <a:buChar char="•"/>
            </a:pPr>
            <a:r>
              <a:rPr lang="sr-Cyrl-RS" sz="2400" b="1" dirty="0" smtClean="0">
                <a:latin typeface="+mn-lt"/>
              </a:rPr>
              <a:t>Анализе урина: 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специфичан мирис (јавор, мишјег гнезда) 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специфична тежина, боја, </a:t>
            </a:r>
            <a:r>
              <a:rPr lang="sr-Latn-RS" sz="2400" dirty="0" smtClean="0">
                <a:latin typeface="+mn-lt"/>
              </a:rPr>
              <a:t>pH </a:t>
            </a:r>
            <a:r>
              <a:rPr lang="sr-Cyrl-RS" sz="2400" dirty="0" smtClean="0">
                <a:latin typeface="+mn-lt"/>
              </a:rPr>
              <a:t>урина</a:t>
            </a:r>
            <a:endParaRPr lang="sr-Latn-RS" sz="2400" dirty="0" smtClean="0">
              <a:latin typeface="+mn-lt"/>
            </a:endParaRP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позитивност редукујућих супстанци </a:t>
            </a:r>
          </a:p>
          <a:p>
            <a:pPr marL="269875" indent="180975">
              <a:buFont typeface="Arial" pitchFamily="34" charset="0"/>
              <a:buChar char="•"/>
            </a:pPr>
            <a:r>
              <a:rPr lang="sr-Cyrl-RS" sz="2400" dirty="0" smtClean="0">
                <a:latin typeface="+mn-lt"/>
              </a:rPr>
              <a:t>оротска и органска ацидурија</a:t>
            </a:r>
            <a:endParaRPr lang="sl-SI" sz="2400" dirty="0" smtClean="0">
              <a:latin typeface="+mn-lt"/>
            </a:endParaRPr>
          </a:p>
          <a:p>
            <a:endParaRPr lang="sl-SI" sz="2400" b="1" dirty="0">
              <a:latin typeface="Arial" charset="0"/>
            </a:endParaRPr>
          </a:p>
          <a:p>
            <a:endParaRPr lang="sl-SI" sz="2000" b="1" dirty="0">
              <a:latin typeface="Arial" charset="0"/>
            </a:endParaRPr>
          </a:p>
          <a:p>
            <a:endParaRPr lang="sl-SI" sz="2000" dirty="0"/>
          </a:p>
          <a:p>
            <a:endParaRPr lang="en-US" sz="2400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619672" y="404664"/>
            <a:ext cx="5958491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Cyrl-R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sz="3200" b="1" dirty="0" smtClean="0">
                <a:latin typeface="+mn-lt"/>
                <a:cs typeface="Times New Roman" pitchFamily="18" charset="0"/>
              </a:rPr>
              <a:t>ДИЈАГНОСТИКОВАЊЕ УБМ</a:t>
            </a:r>
            <a:endParaRPr kumimoji="0" lang="en-GB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447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323528" y="1556792"/>
            <a:ext cx="84249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182563">
              <a:buFont typeface="Arial" pitchFamily="34" charset="0"/>
              <a:buChar char="•"/>
            </a:pPr>
            <a:r>
              <a:rPr lang="sl-SI" sz="2600" b="1" dirty="0" smtClean="0">
                <a:latin typeface="+mn-lt"/>
              </a:rPr>
              <a:t>А</a:t>
            </a:r>
            <a:r>
              <a:rPr lang="sr-Cyrl-RS" sz="2600" b="1" dirty="0" smtClean="0">
                <a:latin typeface="+mn-lt"/>
              </a:rPr>
              <a:t>утозомно</a:t>
            </a:r>
            <a:r>
              <a:rPr lang="sl-SI" sz="2600" b="1" dirty="0" smtClean="0">
                <a:latin typeface="+mn-lt"/>
              </a:rPr>
              <a:t> </a:t>
            </a:r>
            <a:r>
              <a:rPr lang="sr-Cyrl-RS" sz="2600" b="1" dirty="0" smtClean="0">
                <a:latin typeface="+mn-lt"/>
              </a:rPr>
              <a:t>рецесивно</a:t>
            </a:r>
            <a:r>
              <a:rPr lang="sl-SI" sz="2600" b="1" dirty="0" smtClean="0">
                <a:latin typeface="+mn-lt"/>
              </a:rPr>
              <a:t> </a:t>
            </a:r>
            <a:r>
              <a:rPr lang="sr-Cyrl-CS" sz="2600" b="1" dirty="0">
                <a:latin typeface="+mn-lt"/>
              </a:rPr>
              <a:t>– </a:t>
            </a:r>
            <a:r>
              <a:rPr lang="sr-Cyrl-CS" sz="2600" dirty="0">
                <a:latin typeface="+mn-lt"/>
              </a:rPr>
              <a:t>највећи </a:t>
            </a:r>
            <a:r>
              <a:rPr lang="sr-Cyrl-CS" sz="2600" dirty="0" smtClean="0">
                <a:latin typeface="+mn-lt"/>
              </a:rPr>
              <a:t>број метаболичких болести</a:t>
            </a:r>
          </a:p>
          <a:p>
            <a:endParaRPr lang="sr-Cyrl-CS" sz="2600" b="1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sr-Cyrl-CS" sz="2600" dirty="0">
                <a:latin typeface="+mn-lt"/>
              </a:rPr>
              <a:t> </a:t>
            </a:r>
            <a:r>
              <a:rPr lang="sr-Cyrl-CS" sz="2600" dirty="0" smtClean="0">
                <a:latin typeface="+mn-lt"/>
              </a:rPr>
              <a:t>Методе молекуларне генетике- PCR метода</a:t>
            </a:r>
          </a:p>
          <a:p>
            <a:pPr indent="182563">
              <a:buFont typeface="Arial" pitchFamily="34" charset="0"/>
              <a:buChar char="•"/>
            </a:pPr>
            <a:r>
              <a:rPr lang="sr-Cyrl-CS" sz="2600" dirty="0" smtClean="0">
                <a:latin typeface="+mn-lt"/>
              </a:rPr>
              <a:t>Испитује се постојање најчешћих мутација једне болести</a:t>
            </a:r>
            <a:endParaRPr lang="sr-Cyrl-CS" sz="2600" dirty="0">
              <a:latin typeface="+mn-lt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sr-Cyrl-CS" sz="2600" dirty="0" smtClean="0">
                <a:latin typeface="+mn-lt"/>
              </a:rPr>
              <a:t>Корелација између постојања специфичне мутације,тежине наследне болести и прогнозе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sr-Cyrl-CS" sz="2600" dirty="0" smtClean="0">
                <a:latin typeface="+mn-lt"/>
              </a:rPr>
              <a:t>Генетско тестирање чланова породице од великог значаја</a:t>
            </a:r>
            <a:endParaRPr lang="sl-SI" sz="2600" dirty="0">
              <a:latin typeface="+mn-lt"/>
            </a:endParaRPr>
          </a:p>
          <a:p>
            <a:endParaRPr lang="sl-SI" sz="2800" b="1" dirty="0">
              <a:latin typeface="Arial" charset="0"/>
            </a:endParaRPr>
          </a:p>
          <a:p>
            <a:endParaRPr lang="en-US" sz="3200" b="1" dirty="0">
              <a:latin typeface="Arial" charset="0"/>
            </a:endParaRPr>
          </a:p>
        </p:txBody>
      </p:sp>
      <p:sp>
        <p:nvSpPr>
          <p:cNvPr id="148483" name="Rectangle 3"/>
          <p:cNvSpPr>
            <a:spLocks noChangeArrowheads="1"/>
          </p:cNvSpPr>
          <p:nvPr/>
        </p:nvSpPr>
        <p:spPr bwMode="auto">
          <a:xfrm>
            <a:off x="0" y="47667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sr-Cyrl-CS" sz="2400" b="1" dirty="0" smtClean="0">
                <a:latin typeface="Arial" charset="0"/>
              </a:rPr>
              <a:t>ГЕНЕТСКЕ КАРАКТЕРИСТИКЕ УРОЂЕНИХ БОЛЕСТИ МЕТАБОЛИЗМА</a:t>
            </a:r>
            <a:endParaRPr lang="en-US" sz="2400" b="1" dirty="0">
              <a:latin typeface="Arial" charset="0"/>
            </a:endParaRPr>
          </a:p>
        </p:txBody>
      </p:sp>
    </p:spTree>
  </p:cSld>
  <p:clrMapOvr>
    <a:masterClrMapping/>
  </p:clrMapOvr>
  <p:transition advTm="725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404664"/>
            <a:ext cx="8534400" cy="77628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НЕОНАТАЛНИ СКРИНИНГ ЗА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24936" cy="49418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ЦИЉ - откривање УБМ одмах по рођењу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400" dirty="0" smtClean="0"/>
              <a:t>УБМ АМК : - рано препознавање</a:t>
            </a:r>
            <a:r>
              <a:rPr lang="sr-Latn-CS" sz="2400" dirty="0" smtClean="0"/>
              <a:t> </a:t>
            </a:r>
            <a:r>
              <a:rPr lang="sr-Cyrl-CS" sz="2400" dirty="0" smtClean="0"/>
              <a:t>-</a:t>
            </a:r>
            <a:r>
              <a:rPr lang="sr-Latn-CS" sz="2400" dirty="0" smtClean="0"/>
              <a:t> </a:t>
            </a:r>
            <a:r>
              <a:rPr lang="sr-Cyrl-CS" sz="2400" dirty="0" smtClean="0"/>
              <a:t>успешно лечење! </a:t>
            </a:r>
          </a:p>
          <a:p>
            <a:pPr>
              <a:lnSpc>
                <a:spcPct val="80000"/>
              </a:lnSpc>
            </a:pPr>
            <a:endParaRPr lang="sr-Cyrl-RS" sz="2400" b="1" dirty="0" smtClean="0"/>
          </a:p>
          <a:p>
            <a:pPr>
              <a:lnSpc>
                <a:spcPct val="80000"/>
              </a:lnSpc>
            </a:pPr>
            <a:r>
              <a:rPr lang="en-US" sz="2400" b="1" dirty="0" smtClean="0"/>
              <a:t>SCREENING GUTHRI</a:t>
            </a:r>
            <a:r>
              <a:rPr lang="sr-Cyrl-CS" sz="2400" b="1" dirty="0" smtClean="0"/>
              <a:t>Е</a:t>
            </a:r>
          </a:p>
          <a:p>
            <a:pPr indent="17463">
              <a:lnSpc>
                <a:spcPct val="80000"/>
              </a:lnSpc>
            </a:pPr>
            <a:r>
              <a:rPr lang="sr-Cyrl-CS" sz="2400" dirty="0" smtClean="0"/>
              <a:t>у циљу откривања неонаталне хиперфенилаланинемије</a:t>
            </a:r>
            <a:r>
              <a:rPr lang="sr-Cyrl-CS" sz="2400" b="1" dirty="0" smtClean="0"/>
              <a:t> </a:t>
            </a:r>
          </a:p>
          <a:p>
            <a:pPr indent="17463">
              <a:lnSpc>
                <a:spcPct val="80000"/>
              </a:lnSpc>
            </a:pPr>
            <a:r>
              <a:rPr lang="sr-Cyrl-RS" sz="2400" dirty="0" smtClean="0"/>
              <a:t>т</a:t>
            </a:r>
            <a:r>
              <a:rPr lang="en-US" sz="2400" dirty="0" smtClean="0"/>
              <a:t>ест </a:t>
            </a:r>
            <a:r>
              <a:rPr lang="sr-Cyrl-RS" sz="2400" dirty="0" smtClean="0"/>
              <a:t>након 48. сата живота до најкасније 7. дана </a:t>
            </a:r>
            <a:r>
              <a:rPr lang="en-US" sz="2400" dirty="0" smtClean="0"/>
              <a:t>3 капи крви на филтер папир  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sr-Cyrl-CS" sz="2400" dirty="0" smtClean="0"/>
              <a:t>*</a:t>
            </a:r>
            <a:r>
              <a:rPr lang="en-US" sz="2400" dirty="0" smtClean="0"/>
              <a:t>подлога са B.subtilis + нормалан серум </a:t>
            </a:r>
            <a:r>
              <a:rPr lang="sr-Cyrl-CS" sz="2400" dirty="0" smtClean="0"/>
              <a:t>(</a:t>
            </a:r>
            <a:r>
              <a:rPr lang="en-US" sz="2400" dirty="0" smtClean="0"/>
              <a:t>инхибитор раста</a:t>
            </a:r>
            <a:r>
              <a:rPr lang="sr-Cyrl-CS" sz="2400" dirty="0" smtClean="0"/>
              <a:t>)</a:t>
            </a:r>
            <a:r>
              <a:rPr lang="en-US" sz="2400" dirty="0" smtClean="0"/>
              <a:t> = бацил не расте =</a:t>
            </a:r>
            <a:r>
              <a:rPr lang="sr-Cyrl-CS" sz="2400" dirty="0" smtClean="0"/>
              <a:t> </a:t>
            </a:r>
            <a:r>
              <a:rPr lang="en-US" sz="2400" dirty="0" smtClean="0"/>
              <a:t>здраво дете</a:t>
            </a:r>
            <a:r>
              <a:rPr lang="sr-Cyrl-RS" sz="2400" dirty="0" smtClean="0"/>
              <a:t>)</a:t>
            </a:r>
          </a:p>
          <a:p>
            <a:pPr indent="17463">
              <a:lnSpc>
                <a:spcPct val="80000"/>
              </a:lnSpc>
            </a:pPr>
            <a:r>
              <a:rPr lang="sr-Cyrl-CS" sz="2400" dirty="0" smtClean="0"/>
              <a:t>*</a:t>
            </a:r>
            <a:r>
              <a:rPr lang="en-US" sz="2400" dirty="0" smtClean="0"/>
              <a:t>B.subtilis + вишак FA = бацил расте и тест је позитиван</a:t>
            </a:r>
            <a:endParaRPr lang="sr-Cyrl-R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advTm="11168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76672"/>
            <a:ext cx="8229600" cy="854075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КЛАСИФИКАЦИЈА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/>
              <a:t>На основу: </a:t>
            </a:r>
          </a:p>
          <a:p>
            <a:pPr marL="449263" indent="-88900" eaLnBrk="1" hangingPunct="1"/>
            <a:r>
              <a:rPr lang="sr-Cyrl-RS" sz="2800" dirty="0" smtClean="0"/>
              <a:t>поремећаја</a:t>
            </a:r>
            <a:r>
              <a:rPr lang="sr-Cyrl-CS" sz="2800" dirty="0" smtClean="0"/>
              <a:t> функције протеина</a:t>
            </a:r>
            <a:endParaRPr lang="sr-Cyrl-RS" sz="2800" dirty="0" smtClean="0"/>
          </a:p>
          <a:p>
            <a:pPr marL="449263" indent="-88900" eaLnBrk="1" hangingPunct="1"/>
            <a:r>
              <a:rPr lang="sr-Cyrl-CS" sz="2800" dirty="0" smtClean="0"/>
              <a:t>клиничке симптоматологије</a:t>
            </a:r>
            <a:endParaRPr lang="sr-Cyrl-RS" sz="2800" dirty="0" smtClean="0"/>
          </a:p>
          <a:p>
            <a:pPr marL="449263" indent="-88900" eaLnBrk="1" hangingPunct="1"/>
            <a:r>
              <a:rPr lang="sr-Cyrl-CS" sz="2800" dirty="0" smtClean="0"/>
              <a:t>измењеног подручја метаболизма одређеном мутацијом гена </a:t>
            </a:r>
            <a:endParaRPr lang="en-US" sz="2800" dirty="0" smtClean="0"/>
          </a:p>
        </p:txBody>
      </p:sp>
    </p:spTree>
  </p:cSld>
  <p:clrMapOvr>
    <a:masterClrMapping/>
  </p:clrMapOvr>
  <p:transition advTm="1652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88640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КЛАСИФИКАЦИЈА УММ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Поремећај метаболизма </a:t>
            </a:r>
            <a:r>
              <a:rPr lang="sr-Cyrl-CS" sz="2800" b="1" dirty="0" smtClean="0"/>
              <a:t>угљених хидрата</a:t>
            </a:r>
            <a:r>
              <a:rPr lang="sr-Cyrl-CS" sz="2800" dirty="0" smtClean="0"/>
              <a:t> </a:t>
            </a:r>
            <a:r>
              <a:rPr lang="sr-Cyrl-CS" sz="2800" b="1" dirty="0" smtClean="0"/>
              <a:t>(УХ)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Поремећај метаболизма </a:t>
            </a:r>
            <a:r>
              <a:rPr lang="sr-Cyrl-CS" sz="2800" b="1" dirty="0" smtClean="0"/>
              <a:t>аминокиселина (АК)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Поремећај метаболизма </a:t>
            </a:r>
            <a:r>
              <a:rPr lang="sr-Cyrl-CS" sz="2800" b="1" dirty="0" smtClean="0"/>
              <a:t>АК разгранатог ланца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Наследне болести </a:t>
            </a:r>
            <a:r>
              <a:rPr lang="sr-Cyrl-CS" sz="2800" b="1" dirty="0" smtClean="0"/>
              <a:t>мембранског транспорта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Поремећај метаболизма </a:t>
            </a:r>
            <a:r>
              <a:rPr lang="sr-Cyrl-CS" sz="2800" b="1" dirty="0" smtClean="0"/>
              <a:t>липида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b="1" dirty="0" smtClean="0"/>
              <a:t>Мукополисахаридозе</a:t>
            </a:r>
            <a:r>
              <a:rPr lang="sr-Cyrl-CS" sz="2800" dirty="0" smtClean="0"/>
              <a:t> и </a:t>
            </a:r>
            <a:r>
              <a:rPr lang="sr-Cyrl-CS" sz="2800" b="1" dirty="0" smtClean="0"/>
              <a:t>муколипидозе</a:t>
            </a:r>
            <a:endParaRPr lang="en-US" sz="2800" b="1" dirty="0" smtClean="0"/>
          </a:p>
        </p:txBody>
      </p:sp>
    </p:spTree>
  </p:cSld>
  <p:clrMapOvr>
    <a:masterClrMapping/>
  </p:clrMapOvr>
  <p:transition advTm="1789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404664"/>
            <a:ext cx="8610600" cy="936625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ПОРЕМЕЋАЈ МЕТАБОЛИЗМА УГЉЕНИХ ХИДРАТА</a:t>
            </a:r>
            <a:r>
              <a:rPr lang="sr-Cyrl-CS" sz="3200" dirty="0" smtClean="0"/>
              <a:t> </a:t>
            </a:r>
            <a:endParaRPr lang="en-US" sz="3200" dirty="0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412776"/>
            <a:ext cx="7772400" cy="3514725"/>
          </a:xfrm>
        </p:spPr>
        <p:txBody>
          <a:bodyPr/>
          <a:lstStyle/>
          <a:p>
            <a:r>
              <a:rPr lang="sr-Cyrl-CS" sz="2400" b="1" dirty="0" smtClean="0"/>
              <a:t>ГЛИКОГЕНОЗЕ</a:t>
            </a:r>
          </a:p>
          <a:p>
            <a:pPr eaLnBrk="1" hangingPunct="1"/>
            <a:r>
              <a:rPr lang="sr-Cyrl-CS" sz="2400" b="1" dirty="0" smtClean="0"/>
              <a:t>ГАЛАКТОЗЕМИЈА</a:t>
            </a:r>
          </a:p>
          <a:p>
            <a:pPr eaLnBrk="1" hangingPunct="1"/>
            <a:r>
              <a:rPr lang="sr-Cyrl-CS" sz="2400" b="1" dirty="0" smtClean="0"/>
              <a:t>ХЕРЕДИТАРНА ИНТОЛЕРАНЦИЈА ФРУКТОЗЕ (ФРУКТОЗУРИЈА)</a:t>
            </a:r>
          </a:p>
          <a:p>
            <a:pPr eaLnBrk="1" hangingPunct="1"/>
            <a:r>
              <a:rPr lang="sr-Cyrl-CS" sz="2400" b="1" dirty="0" smtClean="0"/>
              <a:t>КОНГЕНИТАЛНА ЛАКТАЦИДОЗА</a:t>
            </a:r>
          </a:p>
          <a:p>
            <a:pPr eaLnBrk="1" hangingPunct="1"/>
            <a:r>
              <a:rPr lang="sr-Cyrl-CS" sz="2400" b="1" dirty="0" smtClean="0"/>
              <a:t>ХИПОГЛИКЕМИЈЕ</a:t>
            </a:r>
          </a:p>
          <a:p>
            <a:pPr eaLnBrk="1" hangingPunct="1">
              <a:buFontTx/>
              <a:buNone/>
            </a:pPr>
            <a:endParaRPr lang="en-US" sz="2800" b="1" dirty="0" smtClean="0"/>
          </a:p>
        </p:txBody>
      </p:sp>
    </p:spTree>
  </p:cSld>
  <p:clrMapOvr>
    <a:masterClrMapping/>
  </p:clrMapOvr>
  <p:transition advTm="1649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548680"/>
            <a:ext cx="8229600" cy="711200"/>
          </a:xfrm>
        </p:spPr>
        <p:txBody>
          <a:bodyPr anchor="b"/>
          <a:lstStyle/>
          <a:p>
            <a:pPr algn="ctr" eaLnBrk="1" hangingPunct="1"/>
            <a:r>
              <a:rPr lang="sr-Cyrl-CS" sz="3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sr-Cyrl-CS" sz="3200" dirty="0" smtClean="0">
                <a:latin typeface="+mn-lt"/>
              </a:rPr>
              <a:t>ГЛИКОГЕНОЗЕ</a:t>
            </a:r>
            <a:endParaRPr lang="en-US" sz="3200" dirty="0" smtClean="0">
              <a:latin typeface="+mn-lt"/>
            </a:endParaRP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556792"/>
            <a:ext cx="8496944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RS" sz="2600" dirty="0" smtClean="0"/>
              <a:t>O</a:t>
            </a:r>
            <a:r>
              <a:rPr lang="sr-Cyrl-RS" sz="2600" dirty="0" smtClean="0"/>
              <a:t>дликује их </a:t>
            </a:r>
            <a:r>
              <a:rPr lang="sr-Cyrl-CS" sz="2600" dirty="0" smtClean="0"/>
              <a:t>прекомерно таложење гликогена услед недостатка једног од ензима који учествују у синтези или разградњи гликогена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Постоји преко 20 врста гликогеноза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Зависно од органа који је највише погођен деле се на:</a:t>
            </a:r>
          </a:p>
          <a:p>
            <a:pPr lvl="2">
              <a:lnSpc>
                <a:spcPct val="80000"/>
              </a:lnSpc>
            </a:pPr>
            <a:r>
              <a:rPr lang="sr-Cyrl-CS" sz="2600" dirty="0" smtClean="0"/>
              <a:t>јетрине</a:t>
            </a:r>
          </a:p>
          <a:p>
            <a:pPr lvl="2">
              <a:lnSpc>
                <a:spcPct val="80000"/>
              </a:lnSpc>
            </a:pPr>
            <a:r>
              <a:rPr lang="sr-Cyrl-CS" sz="2600" dirty="0" smtClean="0"/>
              <a:t>мишићне</a:t>
            </a:r>
          </a:p>
          <a:p>
            <a:pPr lvl="2">
              <a:lnSpc>
                <a:spcPct val="80000"/>
              </a:lnSpc>
            </a:pPr>
            <a:r>
              <a:rPr lang="sr-Cyrl-CS" sz="2600" dirty="0" smtClean="0"/>
              <a:t>мешовитог типа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advTm="4346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5048" y="404664"/>
            <a:ext cx="8568952" cy="928688"/>
          </a:xfrm>
        </p:spPr>
        <p:txBody>
          <a:bodyPr anchor="b"/>
          <a:lstStyle/>
          <a:p>
            <a:pPr eaLnBrk="1" hangingPunct="1"/>
            <a:r>
              <a:rPr lang="sr-Cyrl-CS" sz="3200" b="1" dirty="0" smtClean="0"/>
              <a:t>ГЛИКОГЕНОЗА ТИП 1</a:t>
            </a:r>
            <a:r>
              <a:rPr lang="sr-Latn-RS" sz="3200" b="1" dirty="0" smtClean="0"/>
              <a:t>-</a:t>
            </a:r>
            <a:r>
              <a:rPr lang="sr-Latn-CS" sz="3200" i="1" dirty="0" smtClean="0"/>
              <a:t> von Gierke</a:t>
            </a:r>
            <a:r>
              <a:rPr lang="sr-Cyrl-RS" sz="3200" i="1" dirty="0" smtClean="0"/>
              <a:t> ова болест</a:t>
            </a:r>
            <a:endParaRPr lang="en-US" sz="3200" b="1" dirty="0" smtClean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556792"/>
            <a:ext cx="828092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Наслеђује се а</a:t>
            </a:r>
            <a:r>
              <a:rPr lang="sr-Cyrl-CS" sz="2600" dirty="0" smtClean="0"/>
              <a:t>утозомно рецесивно, најчешћи, најтежи облик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Дефицит ензима </a:t>
            </a:r>
            <a:r>
              <a:rPr lang="sr-Cyrl-RS" sz="2600" dirty="0" smtClean="0"/>
              <a:t>глукозо</a:t>
            </a:r>
            <a:r>
              <a:rPr lang="sr-Latn-CS" sz="2600" dirty="0" smtClean="0"/>
              <a:t>-6-</a:t>
            </a:r>
            <a:r>
              <a:rPr lang="sr-Cyrl-RS" sz="2600" dirty="0" smtClean="0"/>
              <a:t>фосфатазе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Нагомилавање гликогена у јетри, бубрезима и цревима </a:t>
            </a:r>
            <a:endParaRPr lang="sr-Latn-C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Хипогликемије</a:t>
            </a:r>
            <a:r>
              <a:rPr lang="sr-Cyrl-CS" sz="2600" b="1" dirty="0" smtClean="0"/>
              <a:t> </a:t>
            </a:r>
            <a:r>
              <a:rPr lang="sr-Cyrl-CS" sz="2600" dirty="0" smtClean="0"/>
              <a:t>још у одојачком узрасту са конвулзијама!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Застој у расту, појасна гојазност, округли образи </a:t>
            </a:r>
          </a:p>
          <a:p>
            <a:pPr marL="360363" indent="0" eaLnBrk="1" hangingPunct="1">
              <a:lnSpc>
                <a:spcPct val="80000"/>
              </a:lnSpc>
              <a:buNone/>
            </a:pPr>
            <a:r>
              <a:rPr lang="sr-Cyrl-CS" sz="2600" dirty="0" smtClean="0"/>
              <a:t>(као у лутке), танки екстремитети, хепатомегалија, велики трбух, епистаксе (смањена агрегација тромбоцита)</a:t>
            </a:r>
          </a:p>
        </p:txBody>
      </p:sp>
    </p:spTree>
  </p:cSld>
  <p:clrMapOvr>
    <a:masterClrMapping/>
  </p:clrMapOvr>
  <p:transition advTm="5347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00"/>
            <a:ext cx="9144000" cy="1462088"/>
          </a:xfrm>
        </p:spPr>
        <p:txBody>
          <a:bodyPr anchor="b"/>
          <a:lstStyle/>
          <a:p>
            <a:pPr algn="ctr"/>
            <a:r>
              <a:rPr lang="sr-Cyrl-CS" sz="3200" b="1" dirty="0" smtClean="0"/>
              <a:t>ГЛИКОГЕНОЗА ТИП 1</a:t>
            </a:r>
            <a:r>
              <a:rPr lang="sr-Latn-RS" sz="3200" b="1" dirty="0" smtClean="0"/>
              <a:t>-</a:t>
            </a:r>
            <a:r>
              <a:rPr lang="sr-Latn-CS" sz="3200" i="1" dirty="0" smtClean="0"/>
              <a:t> von Gierke</a:t>
            </a:r>
            <a:r>
              <a:rPr lang="sr-Cyrl-RS" sz="3200" i="1" dirty="0" smtClean="0"/>
              <a:t>-ова болест</a:t>
            </a:r>
            <a:endParaRPr lang="en-US" sz="3200" b="1" dirty="0" smtClean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556792"/>
            <a:ext cx="8496944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Лабораторијске </a:t>
            </a:r>
            <a:r>
              <a:rPr lang="sr-Latn-CS" sz="2600" dirty="0" smtClean="0"/>
              <a:t>a</a:t>
            </a:r>
            <a:r>
              <a:rPr lang="sr-Cyrl-CS" sz="2600" dirty="0" smtClean="0"/>
              <a:t>нализе: хипогликемија, лактична ацидоза, хиперлипидемија, хиперурикемија, повишене трансаминазе</a:t>
            </a:r>
            <a:endParaRPr lang="sr-Cyrl-CS" sz="2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sz="2600" dirty="0" smtClean="0"/>
              <a:t>Глукагонски тест не повећава гликемију у крви, већ лактате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600" dirty="0" smtClean="0"/>
              <a:t>Дефинитивна дијагноза: одређивање активности ензима глукозо-6 фосфатазе у</a:t>
            </a:r>
            <a:r>
              <a:rPr lang="sr-Latn-RS" sz="2600" dirty="0" smtClean="0"/>
              <a:t> </a:t>
            </a:r>
            <a:r>
              <a:rPr lang="sr-Cyrl-CS" sz="2600" dirty="0" smtClean="0"/>
              <a:t>биоптату јетре</a:t>
            </a:r>
          </a:p>
        </p:txBody>
      </p:sp>
    </p:spTree>
  </p:cSld>
  <p:clrMapOvr>
    <a:masterClrMapping/>
  </p:clrMapOvr>
  <p:transition advTm="5381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0" y="1556792"/>
            <a:ext cx="849694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0363" indent="179388">
              <a:buFont typeface="Arial" pitchFamily="34" charset="0"/>
              <a:buChar char="•"/>
            </a:pPr>
            <a:r>
              <a:rPr lang="sr-Cyrl-RS" sz="2800" dirty="0" smtClean="0">
                <a:latin typeface="+mn-lt"/>
              </a:rPr>
              <a:t>Термин урођене грешке метаболизма у научну литературу уводи </a:t>
            </a:r>
            <a:r>
              <a:rPr lang="sr-Cyrl-RS" sz="2800" i="1" dirty="0" smtClean="0">
                <a:latin typeface="+mn-lt"/>
              </a:rPr>
              <a:t>британски лекар</a:t>
            </a:r>
            <a:r>
              <a:rPr lang="sr-Latn-RS" sz="2800" i="1" dirty="0" smtClean="0">
                <a:latin typeface="+mn-lt"/>
              </a:rPr>
              <a:t> </a:t>
            </a:r>
            <a:r>
              <a:rPr lang="sr-Latn-RS" sz="2800" b="1" i="1" dirty="0" smtClean="0">
                <a:latin typeface="+mn-lt"/>
              </a:rPr>
              <a:t>Archibald Garrod</a:t>
            </a:r>
            <a:r>
              <a:rPr lang="sr-Latn-RS" sz="2800" i="1" dirty="0" smtClean="0">
                <a:latin typeface="+mn-lt"/>
              </a:rPr>
              <a:t> </a:t>
            </a:r>
            <a:r>
              <a:rPr lang="sr-Latn-RS" sz="2800" dirty="0" smtClean="0">
                <a:latin typeface="+mn-lt"/>
              </a:rPr>
              <a:t>(1857-1936)</a:t>
            </a:r>
            <a:r>
              <a:rPr lang="sr-Cyrl-RS" sz="2800" dirty="0" smtClean="0">
                <a:latin typeface="+mn-lt"/>
              </a:rPr>
              <a:t> описујући цистинурију, албинизам, алкаптонурију и пентозурију.</a:t>
            </a:r>
          </a:p>
          <a:p>
            <a:pPr marL="360363" indent="179388">
              <a:buFont typeface="Arial" pitchFamily="34" charset="0"/>
              <a:buChar char="•"/>
            </a:pPr>
            <a:endParaRPr lang="sr-Cyrl-RS" sz="2800" dirty="0" smtClean="0">
              <a:latin typeface="+mn-lt"/>
            </a:endParaRPr>
          </a:p>
          <a:p>
            <a:pPr marL="360363" indent="179388">
              <a:buFont typeface="Arial" pitchFamily="34" charset="0"/>
              <a:buChar char="•"/>
            </a:pPr>
            <a:r>
              <a:rPr lang="sr-Cyrl-RS" sz="2800" dirty="0" smtClean="0">
                <a:latin typeface="+mn-lt"/>
              </a:rPr>
              <a:t>До сада откривено око 5000 метаболопатија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48680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200" b="1" dirty="0" smtClean="0">
                <a:latin typeface="+mn-lt"/>
              </a:rPr>
              <a:t>Историјат</a:t>
            </a:r>
            <a:endParaRPr lang="en-US" sz="3200" b="1" dirty="0">
              <a:latin typeface="+mn-lt"/>
            </a:endParaRPr>
          </a:p>
        </p:txBody>
      </p:sp>
    </p:spTree>
  </p:cSld>
  <p:clrMapOvr>
    <a:masterClrMapping/>
  </p:clrMapOvr>
  <p:transition advTm="4041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556792"/>
            <a:ext cx="835292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sr-Cyrl-CS" sz="2600" dirty="0" smtClean="0"/>
              <a:t>Лечење:</a:t>
            </a:r>
            <a:endParaRPr lang="sr-Latn-RS" sz="2600" dirty="0" smtClean="0"/>
          </a:p>
          <a:p>
            <a:pPr marL="539750" indent="-179388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sr-Cyrl-CS" sz="2600" dirty="0" smtClean="0"/>
              <a:t>Избећи епизоде хипогликемије</a:t>
            </a:r>
            <a:endParaRPr lang="sr-Cyrl-RS" sz="2600" dirty="0" smtClean="0"/>
          </a:p>
          <a:p>
            <a:pPr marL="539750" indent="-179388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sr-Cyrl-CS" sz="2600" dirty="0" smtClean="0"/>
              <a:t>Сузбити лактоацидозу</a:t>
            </a:r>
            <a:endParaRPr lang="sr-Cyrl-RS" sz="2600" dirty="0" smtClean="0"/>
          </a:p>
          <a:p>
            <a:pPr marL="539750" indent="-179388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sr-Cyrl-CS" sz="2600" dirty="0" smtClean="0"/>
              <a:t>Чести оброци, давање кукурузног сирупа,</a:t>
            </a:r>
            <a:r>
              <a:rPr lang="sr-Latn-RS" sz="2600" dirty="0" smtClean="0"/>
              <a:t> </a:t>
            </a:r>
            <a:r>
              <a:rPr lang="sr-Cyrl-CS" sz="2600" dirty="0" smtClean="0"/>
              <a:t>назогастрична сонда са раствором олигосахарида (декстрин - малтоза) у току ноћи.</a:t>
            </a:r>
            <a:endParaRPr lang="sr-Cyrl-RS" sz="2600" dirty="0" smtClean="0"/>
          </a:p>
          <a:p>
            <a:pPr marL="539750" indent="-179388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sr-Cyrl-CS" sz="2600" dirty="0" smtClean="0"/>
              <a:t>Доживљавају одраслу доб, хиперлипидемија хиперурикемија погоршавају прогнозу</a:t>
            </a:r>
            <a:endParaRPr lang="en-US" sz="26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395536" y="692696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sz="3200" b="1" dirty="0" smtClean="0"/>
              <a:t>ГЛИКОГЕНОЗА ТИП 1</a:t>
            </a:r>
            <a:r>
              <a:rPr lang="sr-Latn-RS" sz="3200" b="1" dirty="0" smtClean="0"/>
              <a:t>-</a:t>
            </a:r>
            <a:r>
              <a:rPr lang="sr-Latn-CS" sz="3200" b="1" i="1" dirty="0" smtClean="0"/>
              <a:t> von Gierke</a:t>
            </a:r>
            <a:r>
              <a:rPr lang="sr-Cyrl-RS" sz="3200" b="1" i="1" dirty="0" smtClean="0"/>
              <a:t>-ова болест</a:t>
            </a:r>
            <a:endParaRPr lang="en-GB" sz="3200" b="1" dirty="0"/>
          </a:p>
        </p:txBody>
      </p:sp>
    </p:spTree>
  </p:cSld>
  <p:clrMapOvr>
    <a:masterClrMapping/>
  </p:clrMapOvr>
  <p:transition advTm="3214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88640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latin typeface="+mn-lt"/>
              </a:rPr>
              <a:t>ГЛИКОГЕНОЗА ТИП 2</a:t>
            </a:r>
            <a:r>
              <a:rPr lang="sr-Cyrl-RS" sz="3200" dirty="0" smtClean="0">
                <a:latin typeface="+mn-lt"/>
              </a:rPr>
              <a:t>- </a:t>
            </a:r>
            <a:r>
              <a:rPr lang="sr-Latn-CS" sz="3200" b="1" i="1" dirty="0" smtClean="0">
                <a:latin typeface="+mn-lt"/>
              </a:rPr>
              <a:t>Pompe-o</a:t>
            </a:r>
            <a:r>
              <a:rPr lang="sr-Cyrl-RS" sz="3200" b="1" i="1" dirty="0" smtClean="0">
                <a:latin typeface="+mn-lt"/>
              </a:rPr>
              <a:t>в</a:t>
            </a:r>
            <a:r>
              <a:rPr lang="sr-Latn-CS" sz="3200" b="1" i="1" dirty="0" smtClean="0">
                <a:latin typeface="+mn-lt"/>
              </a:rPr>
              <a:t>a </a:t>
            </a:r>
            <a:r>
              <a:rPr lang="sr-Cyrl-RS" sz="3200" b="1" i="1" dirty="0" smtClean="0">
                <a:latin typeface="+mn-lt"/>
              </a:rPr>
              <a:t>болест</a:t>
            </a:r>
            <a:endParaRPr lang="en-US" sz="3200" b="1" dirty="0" smtClean="0">
              <a:latin typeface="+mn-lt"/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556792"/>
            <a:ext cx="896448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Наслеђује се аутозомно рецесивно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Дефект </a:t>
            </a:r>
            <a:r>
              <a:rPr lang="sr-Cyrl-CS" sz="2400" dirty="0" smtClean="0">
                <a:sym typeface="Symbol" pitchFamily="18" charset="2"/>
              </a:rPr>
              <a:t>-</a:t>
            </a:r>
            <a:r>
              <a:rPr lang="sr-Latn-CS" sz="2400" dirty="0" smtClean="0">
                <a:sym typeface="Symbol" pitchFamily="18" charset="2"/>
              </a:rPr>
              <a:t>glukozidaze</a:t>
            </a:r>
            <a:endParaRPr lang="sr-Cyrl-RS" sz="2400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sym typeface="Symbol" pitchFamily="18" charset="2"/>
              </a:rPr>
              <a:t>Генерализована гликозидоза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sym typeface="Symbol" pitchFamily="18" charset="2"/>
              </a:rPr>
              <a:t>Таложење гликогена у лизозомима свих ћелија (мишићи, миокард, мозак, јетра)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sym typeface="Symbol" pitchFamily="18" charset="2"/>
              </a:rPr>
              <a:t>Клиничка слика- око другог месеца живота, хипотонија, </a:t>
            </a: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sr-Cyrl-CS" sz="2400" dirty="0" smtClean="0">
                <a:sym typeface="Symbol" pitchFamily="18" charset="2"/>
              </a:rPr>
              <a:t>лице као маска, диспнеја, инсуф</a:t>
            </a:r>
            <a:r>
              <a:rPr lang="sr-Cyrl-RS" sz="2400" dirty="0" smtClean="0">
                <a:sym typeface="Symbol" pitchFamily="18" charset="2"/>
              </a:rPr>
              <a:t>ицијенција</a:t>
            </a:r>
            <a:r>
              <a:rPr lang="sr-Cyrl-CS" sz="2400" dirty="0" smtClean="0">
                <a:sym typeface="Symbol" pitchFamily="18" charset="2"/>
              </a:rPr>
              <a:t> срца, инсуфицијенција респираторног система</a:t>
            </a:r>
          </a:p>
          <a:p>
            <a:pPr marL="90488" indent="0">
              <a:lnSpc>
                <a:spcPct val="90000"/>
              </a:lnSpc>
            </a:pPr>
            <a:r>
              <a:rPr lang="sr-Cyrl-CS" sz="2400" dirty="0" smtClean="0">
                <a:sym typeface="Symbol" pitchFamily="18" charset="2"/>
              </a:rPr>
              <a:t>Дијагноза: таложење гликогена у лимфоцитима!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>
                <a:sym typeface="Symbol" pitchFamily="18" charset="2"/>
              </a:rPr>
              <a:t>Лечење је симптоматско</a:t>
            </a:r>
          </a:p>
        </p:txBody>
      </p:sp>
    </p:spTree>
  </p:cSld>
  <p:clrMapOvr>
    <a:masterClrMapping/>
  </p:clrMapOvr>
  <p:transition advTm="8662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1525434"/>
            <a:ext cx="8424936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sr-Cyrl-R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Представља релативно често стање смањене способности толерисања гладовања.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sr-Cyrl-R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Испољава се у периоду од 18. месеца до 7. године живота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sr-Cyrl-R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Чест активатор овог стања је кетотски стрес у току вирусне инфекције праћене повраћањем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sr-Cyrl-R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Лабораторијске анализе:</a:t>
            </a:r>
            <a:r>
              <a:rPr kumimoji="0" lang="sr-Cyrl-R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хипогликемија, снижен инсулин, лактати нормални, </a:t>
            </a:r>
            <a:r>
              <a:rPr kumimoji="0" lang="sr-Cyrl-R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кетонурија.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sr-Cyrl-R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Терапија: савет о узимању честих оброка са доста шећера у току епизода катаболичког стреса, 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sr-Cyrl-RS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Давање глукагона не поправља ниво гликемије као и код здраве деце</a:t>
            </a:r>
          </a:p>
          <a:p>
            <a:pPr marL="449263" marR="0" lvl="0" indent="-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sr-Cyrl-R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sr-Cyrl-RS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sr-Cyrl-R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sr-Cyrl-RS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sr-Cyrl-R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sr-Cyrl-RS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sr-Cyrl-R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sr-Cyrl-RS" sz="20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692696"/>
            <a:ext cx="856895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3400" b="1" dirty="0" smtClean="0"/>
              <a:t>Кетотска хипогликемија</a:t>
            </a:r>
            <a:endParaRPr lang="en-GB" sz="3400" b="1" dirty="0"/>
          </a:p>
        </p:txBody>
      </p:sp>
    </p:spTree>
  </p:cSld>
  <p:clrMapOvr>
    <a:masterClrMapping/>
  </p:clrMapOvr>
  <p:transition advTm="4572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764704"/>
            <a:ext cx="7793038" cy="533400"/>
          </a:xfrm>
        </p:spPr>
        <p:txBody>
          <a:bodyPr anchor="b"/>
          <a:lstStyle/>
          <a:p>
            <a:pPr algn="ctr"/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rgbClr val="FFFF00"/>
                </a:solidFill>
              </a:rPr>
              <a:t/>
            </a:r>
            <a:br>
              <a:rPr lang="sr-Cyrl-CS" sz="2400" b="1" dirty="0" smtClean="0">
                <a:solidFill>
                  <a:srgbClr val="FFFF00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sr-Cyrl-CS" sz="2400" b="1" dirty="0" smtClean="0">
                <a:solidFill>
                  <a:schemeClr val="tx1"/>
                </a:solidFill>
              </a:rPr>
              <a:t/>
            </a:r>
            <a:br>
              <a:rPr lang="sr-Cyrl-C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> 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b="1" dirty="0" smtClean="0">
                <a:solidFill>
                  <a:schemeClr val="tx1"/>
                </a:solidFill>
              </a:rPr>
              <a:t/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sr-Cyrl-CS" sz="2400" dirty="0" smtClean="0"/>
              <a:t> </a:t>
            </a:r>
            <a:r>
              <a:rPr lang="sr-Cyrl-CS" sz="3200" dirty="0" smtClean="0"/>
              <a:t>УРОЂЕНИ</a:t>
            </a:r>
            <a:r>
              <a:rPr lang="en-US" sz="3200" dirty="0" smtClean="0"/>
              <a:t>  </a:t>
            </a:r>
            <a:r>
              <a:rPr lang="sr-Cyrl-RS" sz="3200" dirty="0" smtClean="0"/>
              <a:t>ПОРЕМЕЋАЈИ</a:t>
            </a:r>
            <a:r>
              <a:rPr lang="sr-Cyrl-CS" sz="3200" dirty="0" smtClean="0"/>
              <a:t> </a:t>
            </a:r>
            <a:r>
              <a:rPr lang="en-US" sz="3200" dirty="0" smtClean="0"/>
              <a:t>МЕТА</a:t>
            </a:r>
            <a:r>
              <a:rPr lang="sr-Cyrl-CS" sz="3200" dirty="0" smtClean="0"/>
              <a:t>БОЛИЗМА </a:t>
            </a:r>
            <a:br>
              <a:rPr lang="sr-Cyrl-CS" sz="3200" dirty="0" smtClean="0"/>
            </a:br>
            <a:r>
              <a:rPr lang="en-US" sz="3200" dirty="0" smtClean="0"/>
              <a:t>   АМИНОКИСЕЛИНА </a:t>
            </a:r>
            <a:endParaRPr lang="en-US" sz="3200" b="1" dirty="0" smtClean="0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981200"/>
            <a:ext cx="8839200" cy="4114800"/>
          </a:xfrm>
        </p:spPr>
        <p:txBody>
          <a:bodyPr/>
          <a:lstStyle/>
          <a:p>
            <a:pPr marL="360363" indent="-360363" eaLnBrk="1" hangingPunct="1">
              <a:lnSpc>
                <a:spcPct val="90000"/>
              </a:lnSpc>
            </a:pPr>
            <a:r>
              <a:rPr lang="sr-Cyrl-CS" sz="2400" dirty="0" smtClean="0"/>
              <a:t>Недостатак одређеног ензима – </a:t>
            </a:r>
            <a:r>
              <a:rPr lang="sr-Cyrl-CS" sz="2400" b="1" dirty="0" smtClean="0"/>
              <a:t>ензимопатије</a:t>
            </a:r>
          </a:p>
          <a:p>
            <a:pPr marL="360363" indent="-360363" eaLnBrk="1" hangingPunct="1">
              <a:lnSpc>
                <a:spcPct val="90000"/>
              </a:lnSpc>
            </a:pPr>
            <a:r>
              <a:rPr lang="sr-Cyrl-CS" sz="2400" b="1" dirty="0" smtClean="0"/>
              <a:t>Поремећај транспорта АК </a:t>
            </a:r>
            <a:r>
              <a:rPr lang="sr-Cyrl-CS" sz="2400" dirty="0" smtClean="0"/>
              <a:t>- болести мембранског транспорта</a:t>
            </a:r>
          </a:p>
          <a:p>
            <a:pPr marL="360363" indent="-360363" eaLnBrk="1" hangingPunct="1">
              <a:lnSpc>
                <a:spcPct val="90000"/>
              </a:lnSpc>
            </a:pPr>
            <a:r>
              <a:rPr lang="sr-Cyrl-CS" sz="2400" b="1" dirty="0" smtClean="0"/>
              <a:t>Таложење одређене аминокиселине </a:t>
            </a:r>
            <a:r>
              <a:rPr lang="sr-Cyrl-CS" sz="2400" dirty="0" smtClean="0"/>
              <a:t>у појединим органима- мозгу, очима, кожи, јетри</a:t>
            </a:r>
            <a:endParaRPr lang="sr-Cyrl-CS" sz="2400" b="1" dirty="0" smtClean="0"/>
          </a:p>
          <a:p>
            <a:pPr marL="360363" indent="-360363" eaLnBrk="1" hangingPunct="1">
              <a:lnSpc>
                <a:spcPct val="90000"/>
              </a:lnSpc>
            </a:pPr>
            <a:r>
              <a:rPr lang="sr-Cyrl-CS" sz="2400" dirty="0" smtClean="0"/>
              <a:t>У клиничкој слици доминирају: симптоми од стране ЦНС-а праћени менталном ретардацијом, епилепсијом</a:t>
            </a:r>
          </a:p>
          <a:p>
            <a:pPr marL="360363" indent="-360363" eaLnBrk="1" hangingPunct="1">
              <a:lnSpc>
                <a:spcPct val="90000"/>
              </a:lnSpc>
            </a:pPr>
            <a:r>
              <a:rPr lang="sr-Cyrl-CS" sz="2400" dirty="0" smtClean="0"/>
              <a:t>Дијагноза: АК профил у крви и ДНА тестови</a:t>
            </a:r>
            <a:endParaRPr lang="sr-Cyrl-CS" sz="2400" b="1" dirty="0" smtClean="0"/>
          </a:p>
          <a:p>
            <a:pPr marL="360363" indent="-360363" eaLnBrk="1" hangingPunct="1">
              <a:lnSpc>
                <a:spcPct val="90000"/>
              </a:lnSpc>
            </a:pPr>
            <a:r>
              <a:rPr lang="sr-Cyrl-CS" sz="2400" dirty="0" smtClean="0"/>
              <a:t>Лечење: дијета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endParaRPr lang="sr-Cyrl-C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086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+mn-lt"/>
              </a:rPr>
              <a:t>КЛИНИЧКЕ КАРАКТЕРИСТИКЕ </a:t>
            </a:r>
            <a:r>
              <a:rPr lang="sr-Cyrl-CS" sz="3200" b="1" dirty="0" smtClean="0">
                <a:latin typeface="+mn-lt"/>
              </a:rPr>
              <a:t/>
            </a:r>
            <a:br>
              <a:rPr lang="sr-Cyrl-CS" sz="3200" b="1" dirty="0" smtClean="0">
                <a:latin typeface="+mn-lt"/>
              </a:rPr>
            </a:br>
            <a:r>
              <a:rPr lang="sr-Cyrl-CS" sz="3200" b="1" dirty="0" smtClean="0">
                <a:latin typeface="+mn-lt"/>
              </a:rPr>
              <a:t>  </a:t>
            </a:r>
            <a:r>
              <a:rPr lang="en-US" sz="3200" b="1" dirty="0" smtClean="0">
                <a:latin typeface="+mn-lt"/>
              </a:rPr>
              <a:t>АМИНОАЦИДОПАТИЈА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784"/>
            <a:ext cx="8641655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dirty="0" smtClean="0"/>
              <a:t>Н</a:t>
            </a:r>
            <a:r>
              <a:rPr lang="en-US" sz="2400" dirty="0" smtClean="0"/>
              <a:t>екарактеристичне и различите</a:t>
            </a:r>
            <a:endParaRPr lang="sr-Cyrl-RS" sz="2400" dirty="0" smtClean="0"/>
          </a:p>
          <a:p>
            <a:pPr>
              <a:lnSpc>
                <a:spcPct val="80000"/>
              </a:lnSpc>
            </a:pPr>
            <a:r>
              <a:rPr lang="sr-Cyrl-CS" sz="2400" dirty="0" smtClean="0"/>
              <a:t>Н</a:t>
            </a:r>
            <a:r>
              <a:rPr lang="en-US" sz="2400" dirty="0" smtClean="0"/>
              <a:t>ајчешће се дијагностикују у деце са</a:t>
            </a:r>
            <a:r>
              <a:rPr lang="sr-Cyrl-CS" sz="2400" dirty="0" smtClean="0"/>
              <a:t>:</a:t>
            </a:r>
          </a:p>
          <a:p>
            <a:pPr indent="17463">
              <a:lnSpc>
                <a:spcPct val="80000"/>
              </a:lnSpc>
            </a:pPr>
            <a:r>
              <a:rPr lang="en-US" sz="2400" dirty="0" smtClean="0"/>
              <a:t>мен</a:t>
            </a:r>
            <a:r>
              <a:rPr lang="sr-Cyrl-CS" sz="2400" dirty="0" smtClean="0"/>
              <a:t>талном</a:t>
            </a:r>
            <a:r>
              <a:rPr lang="en-US" sz="2400" dirty="0" smtClean="0"/>
              <a:t> </a:t>
            </a:r>
            <a:r>
              <a:rPr lang="sr-Cyrl-CS" sz="2400" dirty="0" smtClean="0"/>
              <a:t>р</a:t>
            </a:r>
            <a:r>
              <a:rPr lang="en-US" sz="2400" dirty="0" smtClean="0"/>
              <a:t>ет</a:t>
            </a:r>
            <a:r>
              <a:rPr lang="sr-Cyrl-CS" sz="2400" dirty="0" smtClean="0"/>
              <a:t>ардацијом</a:t>
            </a:r>
            <a:r>
              <a:rPr lang="en-US" sz="2400" dirty="0" smtClean="0"/>
              <a:t> и измењеним понашањем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sr-Cyrl-CS" sz="2400" dirty="0" smtClean="0"/>
              <a:t> </a:t>
            </a:r>
            <a:r>
              <a:rPr lang="en-US" sz="2400" dirty="0" smtClean="0"/>
              <a:t>необјашњивим повраћањем и ненапредовањем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en-US" sz="2400" dirty="0" smtClean="0"/>
              <a:t>обољењем бубрега,</a:t>
            </a:r>
            <a:r>
              <a:rPr lang="sr-Cyrl-CS" sz="2400" dirty="0" smtClean="0"/>
              <a:t> </a:t>
            </a:r>
            <a:r>
              <a:rPr lang="en-US" sz="2400" dirty="0" smtClean="0"/>
              <a:t>јетре, скелета, катарактом  и луксацијом  сочива,</a:t>
            </a:r>
            <a:r>
              <a:rPr lang="sr-Cyrl-CS" sz="2400" dirty="0" smtClean="0"/>
              <a:t> </a:t>
            </a:r>
            <a:r>
              <a:rPr lang="en-US" sz="2400" dirty="0" smtClean="0"/>
              <a:t>ацидозом</a:t>
            </a:r>
            <a:endParaRPr lang="sr-Cyrl-CS" sz="2400" dirty="0" smtClean="0"/>
          </a:p>
          <a:p>
            <a:pPr indent="17463">
              <a:lnSpc>
                <a:spcPct val="80000"/>
              </a:lnSpc>
            </a:pPr>
            <a:r>
              <a:rPr lang="sr-Cyrl-RS" sz="2400" dirty="0" smtClean="0"/>
              <a:t>и</a:t>
            </a:r>
            <a:r>
              <a:rPr lang="en-US" sz="2400" dirty="0" smtClean="0"/>
              <a:t>змењеном бојом косе, или специфичним мирисом мокраће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en-US" sz="2400" dirty="0" smtClean="0"/>
              <a:t>конвулзијама, атаксијом, измењеним тонусом</a:t>
            </a:r>
            <a:r>
              <a:rPr lang="sr-Cyrl-RS" sz="2400" dirty="0" smtClean="0"/>
              <a:t> </a:t>
            </a:r>
            <a:r>
              <a:rPr lang="en-US" sz="2400" dirty="0" smtClean="0"/>
              <a:t>мишића 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en-US" sz="2400" dirty="0" smtClean="0"/>
              <a:t>другим неуролошким симптомима нејасне етиологија </a:t>
            </a:r>
            <a:endParaRPr lang="sr-Cyrl-RS" sz="2400" dirty="0" smtClean="0"/>
          </a:p>
          <a:p>
            <a:pPr indent="17463">
              <a:lnSpc>
                <a:spcPct val="80000"/>
              </a:lnSpc>
            </a:pPr>
            <a:r>
              <a:rPr lang="en-US" sz="2400" dirty="0" smtClean="0"/>
              <a:t>ме</a:t>
            </a:r>
            <a:r>
              <a:rPr lang="sr-Cyrl-CS" sz="2400" dirty="0" smtClean="0"/>
              <a:t>ђ</a:t>
            </a:r>
            <a:r>
              <a:rPr lang="en-US" sz="2400" dirty="0" smtClean="0"/>
              <a:t>у децом већ утврђених случајева у фамилији</a:t>
            </a:r>
            <a:endParaRPr lang="sl-SI" sz="24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n-US" sz="2400" b="1" dirty="0" smtClean="0"/>
          </a:p>
          <a:p>
            <a:pPr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advTm="4451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711200"/>
          </a:xfrm>
        </p:spPr>
        <p:txBody>
          <a:bodyPr/>
          <a:lstStyle/>
          <a:p>
            <a:pPr algn="ctr"/>
            <a:r>
              <a:rPr lang="sr-Cyrl-CS" sz="3200" b="1" dirty="0" smtClean="0"/>
              <a:t>ДИЈАГНОЗА УРОЂЕНИХ МАНА МЕТАБОЛИЗМА АК</a:t>
            </a:r>
            <a:endParaRPr lang="en-US" sz="3200" b="1" dirty="0" smtClean="0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893175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За испитивање  ненормалности</a:t>
            </a:r>
            <a:r>
              <a:rPr lang="sr-Cyrl-RS" sz="2400" dirty="0" smtClean="0"/>
              <a:t> </a:t>
            </a:r>
            <a:r>
              <a:rPr lang="en-US" sz="2400" dirty="0" smtClean="0"/>
              <a:t>АК</a:t>
            </a:r>
            <a:r>
              <a:rPr lang="sr-Cyrl-CS" sz="2400" dirty="0" smtClean="0"/>
              <a:t> </a:t>
            </a:r>
            <a:r>
              <a:rPr lang="en-US" sz="2400" dirty="0" smtClean="0"/>
              <a:t>у крви и мокраћи к</a:t>
            </a:r>
            <a:r>
              <a:rPr lang="sr-Cyrl-CS" sz="2400" dirty="0" smtClean="0"/>
              <a:t>ористи се </a:t>
            </a:r>
            <a:r>
              <a:rPr lang="en-US" sz="2400" dirty="0" smtClean="0"/>
              <a:t>: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dirty="0" smtClean="0"/>
              <a:t>    - </a:t>
            </a:r>
            <a:r>
              <a:rPr lang="en-US" sz="2400" dirty="0" smtClean="0"/>
              <a:t>једно и дводимензионална хроматографија на</a:t>
            </a:r>
            <a:r>
              <a:rPr lang="sr-Cyrl-CS" sz="2400" dirty="0" smtClean="0"/>
              <a:t> </a:t>
            </a:r>
            <a:r>
              <a:rPr lang="en-US" sz="2400" dirty="0" smtClean="0"/>
              <a:t>папиру </a:t>
            </a:r>
            <a:endParaRPr lang="sr-Cyrl-C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dirty="0" smtClean="0"/>
              <a:t>    - </a:t>
            </a:r>
            <a:r>
              <a:rPr lang="en-US" sz="2400" dirty="0" smtClean="0"/>
              <a:t>високонапонска електрофореза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dirty="0" smtClean="0"/>
              <a:t>    - </a:t>
            </a:r>
            <a:r>
              <a:rPr lang="en-US" sz="2400" dirty="0" smtClean="0"/>
              <a:t>аминокселински анализатор </a:t>
            </a:r>
            <a:endParaRPr lang="sr-Cyrl-C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sl-SI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GUTHRE</a:t>
            </a:r>
            <a:r>
              <a:rPr lang="sr-Latn-CS" sz="2400" dirty="0" smtClean="0"/>
              <a:t> </a:t>
            </a:r>
            <a:r>
              <a:rPr lang="sr-Cyrl-CS" sz="2400" dirty="0" smtClean="0"/>
              <a:t>-</a:t>
            </a:r>
            <a:r>
              <a:rPr lang="sr-Latn-CS" sz="2400" dirty="0" smtClean="0"/>
              <a:t> </a:t>
            </a:r>
            <a:r>
              <a:rPr lang="en-US" sz="2400" dirty="0" smtClean="0"/>
              <a:t>JEV TEST </a:t>
            </a:r>
            <a:endParaRPr lang="sr-Cyrl-C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 за откривање више патолошких ста</a:t>
            </a:r>
            <a:r>
              <a:rPr lang="sr-Cyrl-CS" sz="2400" dirty="0" smtClean="0"/>
              <a:t>њ</a:t>
            </a:r>
            <a:r>
              <a:rPr lang="en-US" sz="2400" dirty="0" smtClean="0"/>
              <a:t>а а пре свега </a:t>
            </a:r>
            <a:endParaRPr lang="sr-Cyrl-C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sr-Cyrl-CS" sz="2400" dirty="0" smtClean="0"/>
              <a:t>    </a:t>
            </a:r>
            <a:r>
              <a:rPr lang="en-US" sz="2400" dirty="0" smtClean="0"/>
              <a:t> за масовни скр</a:t>
            </a:r>
            <a:r>
              <a:rPr lang="sr-Cyrl-CS" sz="2400" dirty="0" smtClean="0"/>
              <a:t>и</a:t>
            </a:r>
            <a:r>
              <a:rPr lang="en-US" sz="2400" dirty="0" smtClean="0"/>
              <a:t>нинг </a:t>
            </a:r>
            <a:r>
              <a:rPr lang="sr-Cyrl-RS" sz="2400" dirty="0" smtClean="0"/>
              <a:t>фенилкетонурије</a:t>
            </a:r>
            <a:r>
              <a:rPr lang="sr-Cyrl-CS" sz="2400" dirty="0" smtClean="0"/>
              <a:t>!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ransition advTm="422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782637"/>
          </a:xfrm>
        </p:spPr>
        <p:txBody>
          <a:bodyPr/>
          <a:lstStyle/>
          <a:p>
            <a:pPr algn="ctr"/>
            <a:r>
              <a:rPr lang="en-US" sz="3400" dirty="0" smtClean="0"/>
              <a:t>ФЕНИЛКЕТОНУРИЈА</a:t>
            </a:r>
            <a:r>
              <a:rPr lang="sr-Cyrl-CS" sz="3400" dirty="0" smtClean="0"/>
              <a:t> </a:t>
            </a:r>
            <a:endParaRPr lang="en-US" sz="3400" dirty="0" smtClean="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8424936" cy="50847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800" b="1" dirty="0" smtClean="0"/>
          </a:p>
          <a:p>
            <a:pPr>
              <a:lnSpc>
                <a:spcPct val="80000"/>
              </a:lnSpc>
            </a:pPr>
            <a:r>
              <a:rPr lang="sr-Cyrl-CS" sz="2600" dirty="0" smtClean="0"/>
              <a:t>Аутозомно рецесивно</a:t>
            </a:r>
            <a:r>
              <a:rPr lang="sr-Latn-RS" sz="2600" dirty="0" smtClean="0"/>
              <a:t> (1:10000-1:20000)</a:t>
            </a:r>
            <a:endParaRPr lang="sr-Cyrl-CS" sz="2600" dirty="0" smtClean="0"/>
          </a:p>
          <a:p>
            <a:pPr>
              <a:lnSpc>
                <a:spcPct val="80000"/>
              </a:lnSpc>
            </a:pPr>
            <a:r>
              <a:rPr lang="sr-Latn-RS" sz="2600" dirty="0" smtClean="0"/>
              <a:t>M</a:t>
            </a:r>
            <a:r>
              <a:rPr lang="sr-Cyrl-CS" sz="2600" dirty="0" smtClean="0"/>
              <a:t>утацијом структурног гена за синтезу јетриног ензима фенилаланин хидроксилазе</a:t>
            </a:r>
          </a:p>
          <a:p>
            <a:pPr>
              <a:lnSpc>
                <a:spcPct val="80000"/>
              </a:lnSpc>
            </a:pPr>
            <a:r>
              <a:rPr lang="sr-Cyrl-RS" sz="2600" dirty="0" smtClean="0"/>
              <a:t>Фенилаланин</a:t>
            </a:r>
            <a:r>
              <a:rPr lang="en-US" sz="2600" dirty="0" smtClean="0"/>
              <a:t>-</a:t>
            </a:r>
            <a:r>
              <a:rPr lang="sr-Cyrl-CS" sz="2600" dirty="0" smtClean="0"/>
              <a:t> </a:t>
            </a:r>
            <a:r>
              <a:rPr lang="sr-Cyrl-RS" sz="2600" dirty="0" smtClean="0"/>
              <a:t>есенцијална АК </a:t>
            </a:r>
            <a:r>
              <a:rPr lang="sr-Cyrl-CS" sz="2600" dirty="0" smtClean="0"/>
              <a:t>која се уз помоћ </a:t>
            </a:r>
            <a:r>
              <a:rPr lang="sr-Cyrl-RS" sz="2600" dirty="0" smtClean="0"/>
              <a:t>фенилаланин хидроксилазе</a:t>
            </a:r>
            <a:r>
              <a:rPr lang="sr-Cyrl-CS" sz="2600" dirty="0" smtClean="0"/>
              <a:t> оксидира у </a:t>
            </a:r>
            <a:r>
              <a:rPr lang="sr-Cyrl-RS" sz="2600" dirty="0" smtClean="0"/>
              <a:t>тирозин</a:t>
            </a:r>
          </a:p>
          <a:p>
            <a:pPr>
              <a:lnSpc>
                <a:spcPct val="80000"/>
              </a:lnSpc>
            </a:pPr>
            <a:r>
              <a:rPr lang="sr-Cyrl-RS" sz="2600" dirty="0" smtClean="0"/>
              <a:t>У основи обољења- дефект хидроксилације фенилаланина у тирозин у јетри</a:t>
            </a:r>
          </a:p>
          <a:p>
            <a:pPr>
              <a:lnSpc>
                <a:spcPct val="80000"/>
              </a:lnSpc>
            </a:pPr>
            <a:r>
              <a:rPr lang="sr-Cyrl-CS" sz="2600" dirty="0" smtClean="0"/>
              <a:t>Последица-  накупљање фенилаланина и његових ненормалних метаболита у ћелијама. </a:t>
            </a:r>
          </a:p>
          <a:p>
            <a:pPr>
              <a:lnSpc>
                <a:spcPct val="80000"/>
              </a:lnSpc>
            </a:pPr>
            <a:r>
              <a:rPr lang="sr-Cyrl-RS" sz="2600" dirty="0" smtClean="0"/>
              <a:t>Патолошки супстрат- фенилпирогрожђана киселина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u="sng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1800" dirty="0" smtClean="0"/>
              <a:t>      </a:t>
            </a:r>
            <a:endParaRPr lang="en-US" sz="1800" b="1" dirty="0" smtClean="0"/>
          </a:p>
        </p:txBody>
      </p:sp>
    </p:spTree>
  </p:cSld>
  <p:clrMapOvr>
    <a:masterClrMapping/>
  </p:clrMapOvr>
  <p:transition advTm="4898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84"/>
            <a:ext cx="8496944" cy="4968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dirty="0" smtClean="0"/>
              <a:t>Новорођенчад- асимптоматска, али убрзо долази до упорног повраћања</a:t>
            </a:r>
          </a:p>
          <a:p>
            <a:pPr>
              <a:lnSpc>
                <a:spcPct val="80000"/>
              </a:lnSpc>
            </a:pPr>
            <a:r>
              <a:rPr lang="sr-Cyrl-CS" sz="2400" dirty="0" smtClean="0"/>
              <a:t>Око 6. месеца- јасно уочљиви знаци психомоторног застоја, менталне ретардације (</a:t>
            </a:r>
            <a:r>
              <a:rPr lang="sr-Latn-CS" sz="2400" dirty="0" smtClean="0"/>
              <a:t>IQ 30)</a:t>
            </a:r>
            <a:endParaRPr lang="sr-Cyrl-CS" sz="2400" dirty="0" smtClean="0"/>
          </a:p>
          <a:p>
            <a:pPr>
              <a:lnSpc>
                <a:spcPct val="80000"/>
              </a:lnSpc>
            </a:pPr>
            <a:r>
              <a:rPr lang="sr-Cyrl-CS" sz="2400" dirty="0" smtClean="0"/>
              <a:t>Деца не држе главу, не седе, јављају се конвулзије, хипертонија мишића, хиперрефлексија, микроцефалија, поремећаји понашања (агресивност)</a:t>
            </a:r>
          </a:p>
          <a:p>
            <a:pPr>
              <a:lnSpc>
                <a:spcPct val="80000"/>
              </a:lnSpc>
            </a:pPr>
            <a:r>
              <a:rPr lang="sr-Cyrl-CS" sz="2400" dirty="0" smtClean="0"/>
              <a:t>Д</a:t>
            </a:r>
            <a:r>
              <a:rPr lang="en-US" sz="2400" dirty="0" smtClean="0"/>
              <a:t>еца су плава,</a:t>
            </a:r>
            <a:r>
              <a:rPr lang="sr-Cyrl-CS" sz="2400" dirty="0" smtClean="0"/>
              <a:t> </a:t>
            </a:r>
            <a:r>
              <a:rPr lang="en-US" sz="2400" dirty="0" smtClean="0"/>
              <a:t>имају плаве очи, </a:t>
            </a:r>
            <a:r>
              <a:rPr lang="sr-Cyrl-RS" sz="2400" dirty="0" smtClean="0"/>
              <a:t>хипопигментацију и </a:t>
            </a:r>
            <a:r>
              <a:rPr lang="en-US" sz="2400" dirty="0" smtClean="0"/>
              <a:t>ек</a:t>
            </a:r>
            <a:r>
              <a:rPr lang="sr-Cyrl-CS" sz="2400" dirty="0" smtClean="0"/>
              <a:t>ц</a:t>
            </a:r>
            <a:r>
              <a:rPr lang="en-US" sz="2400" dirty="0" smtClean="0"/>
              <a:t>ем</a:t>
            </a:r>
          </a:p>
          <a:p>
            <a:pPr>
              <a:lnSpc>
                <a:spcPct val="80000"/>
              </a:lnSpc>
            </a:pPr>
            <a:r>
              <a:rPr lang="sr-Cyrl-CS" sz="2400" dirty="0" smtClean="0"/>
              <a:t>Мирис урина одговара мирису мишева</a:t>
            </a:r>
            <a:r>
              <a:rPr lang="sr-Cyrl-RS" sz="2400" dirty="0" smtClean="0"/>
              <a:t> због присуства фенилкетона у мокраћи</a:t>
            </a:r>
            <a:endParaRPr lang="en-US" sz="2400" dirty="0" smtClean="0"/>
          </a:p>
          <a:p>
            <a:pPr>
              <a:lnSpc>
                <a:spcPct val="80000"/>
              </a:lnSpc>
            </a:pPr>
            <a:endParaRPr lang="sr-Cyrl-CS" sz="20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18488" cy="1295400"/>
          </a:xfrm>
        </p:spPr>
        <p:txBody>
          <a:bodyPr/>
          <a:lstStyle/>
          <a:p>
            <a:pPr algn="ctr"/>
            <a:r>
              <a:rPr lang="en-US" sz="3200" dirty="0" smtClean="0"/>
              <a:t>ФЕНИЛКЕТОНУРИЈА</a:t>
            </a:r>
            <a:r>
              <a:rPr lang="sr-Cyrl-RS" sz="3200" dirty="0" smtClean="0"/>
              <a:t>-КЛИНИЧКА СЛИКА</a:t>
            </a:r>
            <a:r>
              <a:rPr lang="sr-Cyrl-CS" sz="3200" dirty="0" smtClean="0"/>
              <a:t> </a:t>
            </a:r>
            <a:endParaRPr lang="en-US" sz="3200" dirty="0" smtClean="0"/>
          </a:p>
        </p:txBody>
      </p:sp>
    </p:spTree>
  </p:cSld>
  <p:clrMapOvr>
    <a:masterClrMapping/>
  </p:clrMapOvr>
  <p:transition advTm="5372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19263"/>
            <a:ext cx="8435280" cy="44116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dirty="0" smtClean="0"/>
              <a:t>Нормалне вредности</a:t>
            </a:r>
            <a:r>
              <a:rPr lang="en-US" sz="2400" dirty="0" smtClean="0"/>
              <a:t> </a:t>
            </a:r>
            <a:r>
              <a:rPr lang="sr-Cyrl-RS" sz="2400" dirty="0" smtClean="0"/>
              <a:t>фенилаланина</a:t>
            </a:r>
            <a:r>
              <a:rPr lang="en-US" sz="2400" dirty="0" smtClean="0"/>
              <a:t> у серуму 2-3</a:t>
            </a:r>
            <a:r>
              <a:rPr lang="sr-Latn-RS" sz="2400" dirty="0" smtClean="0"/>
              <a:t> </a:t>
            </a:r>
            <a:r>
              <a:rPr lang="en-US" sz="2400" dirty="0" smtClean="0"/>
              <a:t>mg/dl</a:t>
            </a:r>
            <a:r>
              <a:rPr lang="sr-Cyrl-RS" sz="2400" dirty="0" smtClean="0"/>
              <a:t>, </a:t>
            </a:r>
            <a:r>
              <a:rPr lang="sr-Cyrl-CS" sz="2400" dirty="0" smtClean="0"/>
              <a:t>а преко </a:t>
            </a:r>
            <a:r>
              <a:rPr lang="en-US" sz="2400" dirty="0" smtClean="0"/>
              <a:t>20 mg/dl </a:t>
            </a:r>
            <a:r>
              <a:rPr lang="sr-Cyrl-CS" sz="2400" dirty="0" smtClean="0"/>
              <a:t>у </a:t>
            </a:r>
            <a:r>
              <a:rPr lang="sr-Cyrl-RS" sz="2400" dirty="0" smtClean="0"/>
              <a:t>фенилкетонурији</a:t>
            </a:r>
            <a:endParaRPr lang="sr-Cyrl-C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Урином се излучују фенил-пирогрожђана, фенил-млечна и хидрокси-фенил-сирћетна киселина.</a:t>
            </a:r>
          </a:p>
          <a:p>
            <a:pPr>
              <a:lnSpc>
                <a:spcPct val="80000"/>
              </a:lnSpc>
            </a:pPr>
            <a:r>
              <a:rPr lang="sr-Cyrl-RS" sz="2400" dirty="0" smtClean="0"/>
              <a:t>Пробе урина са </a:t>
            </a:r>
            <a:r>
              <a:rPr lang="sr-Latn-RS" sz="2400" dirty="0" smtClean="0"/>
              <a:t>FeCl3 </a:t>
            </a:r>
            <a:r>
              <a:rPr lang="sr-Cyrl-RS" sz="2400" dirty="0" smtClean="0"/>
              <a:t>су</a:t>
            </a:r>
            <a:r>
              <a:rPr lang="sr-Latn-RS" sz="2400" dirty="0" smtClean="0"/>
              <a:t> </a:t>
            </a:r>
            <a:r>
              <a:rPr lang="sr-Cyrl-RS" sz="2400" dirty="0" smtClean="0"/>
              <a:t>позитивне</a:t>
            </a:r>
            <a:endParaRPr lang="sr-Latn-RS" sz="2400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При оптерећењу фенилаланином не расте серумски тирозин.</a:t>
            </a:r>
          </a:p>
          <a:p>
            <a:pPr>
              <a:lnSpc>
                <a:spcPct val="80000"/>
              </a:lnSpc>
            </a:pPr>
            <a:r>
              <a:rPr lang="sr-Cyrl-RS" sz="2400" dirty="0" smtClean="0"/>
              <a:t>Активност јетрине фенил-аланинске хидроксилазе је мања од 1 % нормалних вредности.</a:t>
            </a:r>
            <a:endParaRPr lang="sr-Latn-R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Guthrijev тест је позитиван после </a:t>
            </a:r>
            <a:r>
              <a:rPr lang="sr-Cyrl-RS" sz="2400" dirty="0" smtClean="0"/>
              <a:t>4</a:t>
            </a:r>
            <a:r>
              <a:rPr lang="en-US" sz="2400" dirty="0" smtClean="0"/>
              <a:t>-6 дана </a:t>
            </a:r>
            <a:r>
              <a:rPr lang="sr-Cyrl-RS" sz="2400" dirty="0" smtClean="0"/>
              <a:t>по рођењу</a:t>
            </a:r>
            <a:r>
              <a:rPr lang="en-US" sz="24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sr-Cyrl-CS" sz="2400" dirty="0" smtClean="0"/>
              <a:t>Н</a:t>
            </a:r>
            <a:r>
              <a:rPr lang="en-US" sz="2400" dirty="0" smtClean="0"/>
              <a:t>е толеришу  оралну провокацију са </a:t>
            </a:r>
            <a:r>
              <a:rPr lang="sr-Cyrl-RS" sz="2400" dirty="0" smtClean="0"/>
              <a:t>фенилаланином</a:t>
            </a:r>
            <a:r>
              <a:rPr lang="en-US" sz="2400" dirty="0" smtClean="0"/>
              <a:t>. </a:t>
            </a:r>
          </a:p>
          <a:p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dirty="0" smtClean="0"/>
              <a:t>ФЕНИЛКЕТОНУРИЈА</a:t>
            </a:r>
            <a:r>
              <a:rPr lang="sr-Cyrl-RS" sz="3000" dirty="0" smtClean="0"/>
              <a:t>-БИОХЕМИЈСКИ НАЛАЗ</a:t>
            </a:r>
            <a:endParaRPr lang="en-US" sz="3000" dirty="0" smtClean="0"/>
          </a:p>
        </p:txBody>
      </p:sp>
    </p:spTree>
  </p:cSld>
  <p:clrMapOvr>
    <a:masterClrMapping/>
  </p:clrMapOvr>
  <p:transition advTm="4507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352928" cy="4248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 dirty="0" smtClean="0"/>
              <a:t>Д</a:t>
            </a:r>
            <a:r>
              <a:rPr lang="en-US" sz="2400" dirty="0" smtClean="0"/>
              <a:t>ијето</a:t>
            </a:r>
            <a:r>
              <a:rPr lang="sr-Cyrl-CS" sz="2400" dirty="0" smtClean="0"/>
              <a:t>-</a:t>
            </a:r>
            <a:r>
              <a:rPr lang="en-US" sz="2400" dirty="0" smtClean="0"/>
              <a:t>терапија</a:t>
            </a:r>
            <a:r>
              <a:rPr lang="sr-Cyrl-RS" sz="2400" dirty="0" smtClean="0"/>
              <a:t> што пре</a:t>
            </a:r>
          </a:p>
          <a:p>
            <a:pPr>
              <a:lnSpc>
                <a:spcPct val="90000"/>
              </a:lnSpc>
            </a:pPr>
            <a:r>
              <a:rPr lang="sr-Cyrl-CS" sz="2400" dirty="0" smtClean="0"/>
              <a:t>Доживотна р</a:t>
            </a:r>
            <a:r>
              <a:rPr lang="en-US" sz="2400" dirty="0" smtClean="0"/>
              <a:t>естрикција fenilalanina у исхрани</a:t>
            </a:r>
            <a:r>
              <a:rPr lang="sr-Cyrl-RS" sz="2400" dirty="0" smtClean="0"/>
              <a:t>, уз физиолошки унос свих других нутрицијената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CS" sz="2400" dirty="0" smtClean="0"/>
              <a:t>П</a:t>
            </a:r>
            <a:r>
              <a:rPr lang="en-US" sz="2400" dirty="0" smtClean="0"/>
              <a:t>репарати</a:t>
            </a:r>
            <a:r>
              <a:rPr lang="sr-Cyrl-CS" sz="2400" dirty="0" smtClean="0"/>
              <a:t> </a:t>
            </a:r>
            <a:r>
              <a:rPr lang="en-US" sz="2400" dirty="0" smtClean="0"/>
              <a:t> млекa  - Lofenala</a:t>
            </a:r>
            <a:r>
              <a:rPr lang="sr-Latn-RS" sz="2400" dirty="0" smtClean="0"/>
              <a:t>c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RS" sz="2400" dirty="0" smtClean="0"/>
              <a:t>О</a:t>
            </a:r>
            <a:r>
              <a:rPr lang="en-US" sz="2400" dirty="0" smtClean="0"/>
              <a:t>држава</a:t>
            </a:r>
            <a:r>
              <a:rPr lang="sr-Cyrl-CS" sz="2400" dirty="0" smtClean="0"/>
              <a:t>ње</a:t>
            </a:r>
            <a:r>
              <a:rPr lang="en-US" sz="2400" dirty="0" smtClean="0"/>
              <a:t> </a:t>
            </a:r>
            <a:r>
              <a:rPr lang="sr-Cyrl-RS" sz="2400" dirty="0" smtClean="0"/>
              <a:t>нивоа фенилаланина</a:t>
            </a:r>
            <a:r>
              <a:rPr lang="en-US" sz="2400" dirty="0" smtClean="0"/>
              <a:t> na 5-9 mg/dl серума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CS" sz="2400" dirty="0" smtClean="0"/>
              <a:t>Б</a:t>
            </a:r>
            <a:r>
              <a:rPr lang="en-US" sz="2400" dirty="0" smtClean="0"/>
              <a:t>оље се толерише већи унос </a:t>
            </a:r>
            <a:r>
              <a:rPr lang="sr-Cyrl-RS" sz="2400" dirty="0" smtClean="0"/>
              <a:t>фенилаланина</a:t>
            </a:r>
            <a:r>
              <a:rPr lang="en-US" sz="2400" dirty="0" smtClean="0"/>
              <a:t> у исхрани у</a:t>
            </a:r>
            <a:r>
              <a:rPr lang="sr-Cyrl-CS" sz="2400" dirty="0" smtClean="0"/>
              <a:t> </a:t>
            </a:r>
            <a:r>
              <a:rPr lang="en-US" sz="2400" dirty="0" smtClean="0"/>
              <a:t>првих 6 месeци због убрзаног раста</a:t>
            </a:r>
            <a:r>
              <a:rPr lang="sr-Cyrl-CS" sz="2400" dirty="0" smtClean="0"/>
              <a:t>!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>
              <a:lnSpc>
                <a:spcPct val="90000"/>
              </a:lnSpc>
            </a:pPr>
            <a:r>
              <a:rPr lang="sr-Cyrl-RS" sz="2400" dirty="0" smtClean="0"/>
              <a:t>Успех терапије- добар, </a:t>
            </a:r>
            <a:r>
              <a:rPr lang="sr-Latn-RS" sz="2400" dirty="0" smtClean="0"/>
              <a:t>IQ </a:t>
            </a:r>
            <a:r>
              <a:rPr lang="sr-Cyrl-RS" sz="2400" dirty="0" smtClean="0"/>
              <a:t>је нормалан, уз евентуално неке мање поремећаје- сметње у писању, говору и социјалном понашању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800" b="1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dirty="0" smtClean="0"/>
              <a:t>ФЕНИЛКЕТОНУРИЈА</a:t>
            </a:r>
            <a:r>
              <a:rPr lang="sr-Cyrl-RS" sz="3000" dirty="0" smtClean="0"/>
              <a:t>- ЛЕЧЕЊЕ</a:t>
            </a:r>
            <a:endParaRPr lang="en-US" sz="3000" dirty="0" smtClean="0"/>
          </a:p>
        </p:txBody>
      </p:sp>
    </p:spTree>
  </p:cSld>
  <p:clrMapOvr>
    <a:masterClrMapping/>
  </p:clrMapOvr>
  <p:transition advTm="4368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323528" y="1628800"/>
            <a:ext cx="849694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0363" indent="-269875">
              <a:buFont typeface="Arial" pitchFamily="34" charset="0"/>
              <a:buChar char="•"/>
            </a:pPr>
            <a:r>
              <a:rPr lang="sr-Cyrl-CS" sz="2800" dirty="0" smtClean="0">
                <a:latin typeface="+mn-lt"/>
              </a:rPr>
              <a:t>Хетерогена група поремећаја</a:t>
            </a:r>
            <a:endParaRPr lang="sr-Latn-RS" sz="2800" dirty="0" smtClean="0">
              <a:latin typeface="+mn-lt"/>
            </a:endParaRPr>
          </a:p>
          <a:p>
            <a:pPr marL="360363" indent="-269875">
              <a:buFont typeface="Arial" pitchFamily="34" charset="0"/>
              <a:buChar char="•"/>
            </a:pPr>
            <a:r>
              <a:rPr lang="sr-Cyrl-CS" sz="2800" dirty="0" smtClean="0">
                <a:latin typeface="+mn-lt"/>
              </a:rPr>
              <a:t>Манифестације зависе од узраста детета</a:t>
            </a:r>
          </a:p>
          <a:p>
            <a:pPr marL="365125" indent="-365125">
              <a:buFontTx/>
              <a:buChar char="•"/>
            </a:pPr>
            <a:r>
              <a:rPr lang="sr-Cyrl-CS" sz="2800" dirty="0" smtClean="0">
                <a:latin typeface="+mn-lt"/>
              </a:rPr>
              <a:t>Ретко се испољавају одмах по рођењу </a:t>
            </a:r>
          </a:p>
          <a:p>
            <a:pPr marL="365125" indent="-365125">
              <a:buFontTx/>
              <a:buChar char="•"/>
            </a:pPr>
            <a:r>
              <a:rPr lang="sr-Cyrl-CS" sz="2800" b="1" dirty="0" smtClean="0">
                <a:latin typeface="+mn-lt"/>
              </a:rPr>
              <a:t>Клиничке презентације </a:t>
            </a:r>
            <a:r>
              <a:rPr lang="sr-Cyrl-CS" sz="2800" dirty="0" smtClean="0">
                <a:latin typeface="+mn-lt"/>
              </a:rPr>
              <a:t>су различите</a:t>
            </a:r>
          </a:p>
          <a:p>
            <a:pPr marL="365125" indent="-365125">
              <a:buFontTx/>
              <a:buChar char="•"/>
            </a:pPr>
            <a:r>
              <a:rPr lang="sr-Cyrl-CS" sz="2800" b="1" dirty="0" smtClean="0">
                <a:latin typeface="+mn-lt"/>
              </a:rPr>
              <a:t>Породична анамнеза </a:t>
            </a:r>
            <a:r>
              <a:rPr lang="sr-Cyrl-CS" sz="2800" dirty="0" smtClean="0">
                <a:latin typeface="+mn-lt"/>
              </a:rPr>
              <a:t>може да укаже на неку од УБМ</a:t>
            </a:r>
          </a:p>
          <a:p>
            <a:pPr marL="365125" indent="-365125">
              <a:buFontTx/>
              <a:buChar char="•"/>
            </a:pPr>
            <a:r>
              <a:rPr lang="sr-Cyrl-CS" sz="2800" dirty="0" smtClean="0">
                <a:latin typeface="+mn-lt"/>
              </a:rPr>
              <a:t>Могу</a:t>
            </a:r>
            <a:r>
              <a:rPr lang="sr-Cyrl-CS" sz="2800" b="1" dirty="0" smtClean="0">
                <a:latin typeface="+mn-lt"/>
              </a:rPr>
              <a:t> </a:t>
            </a:r>
            <a:r>
              <a:rPr lang="sr-Cyrl-CS" sz="2800" dirty="0" smtClean="0">
                <a:latin typeface="+mn-lt"/>
              </a:rPr>
              <a:t>бити захваћени различити органи</a:t>
            </a:r>
            <a:endParaRPr lang="sr-Cyrl-RS" sz="2800" dirty="0" smtClean="0">
              <a:latin typeface="+mn-lt"/>
            </a:endParaRPr>
          </a:p>
          <a:p>
            <a:r>
              <a:rPr lang="sl-SI" sz="3200" dirty="0" smtClean="0">
                <a:solidFill>
                  <a:srgbClr val="FFFF00"/>
                </a:solidFill>
                <a:latin typeface="+mn-lt"/>
              </a:rPr>
              <a:t>               </a:t>
            </a:r>
            <a:endParaRPr lang="en-US" sz="32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9024" y="260648"/>
            <a:ext cx="87849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+mn-lt"/>
              </a:rPr>
              <a:t>УРО</a:t>
            </a:r>
            <a:r>
              <a:rPr lang="sr-Cyrl-CS" sz="3200" b="1" dirty="0" smtClean="0">
                <a:latin typeface="+mn-lt"/>
              </a:rPr>
              <a:t>Ђ</a:t>
            </a:r>
            <a:r>
              <a:rPr lang="en-US" sz="3200" b="1" dirty="0" smtClean="0">
                <a:latin typeface="+mn-lt"/>
              </a:rPr>
              <a:t>ЕНЕ </a:t>
            </a:r>
            <a:r>
              <a:rPr lang="sr-Cyrl-RS" sz="3200" b="1" dirty="0" smtClean="0">
                <a:latin typeface="+mn-lt"/>
              </a:rPr>
              <a:t>БОЛЕСТИ</a:t>
            </a:r>
            <a:r>
              <a:rPr lang="en-US" sz="3200" b="1" dirty="0" smtClean="0">
                <a:latin typeface="+mn-lt"/>
              </a:rPr>
              <a:t> МЕТАБОЛИЗМА</a:t>
            </a:r>
            <a:endParaRPr lang="sr-Cyrl-CS" sz="3200" b="1" dirty="0" smtClean="0">
              <a:latin typeface="+mn-lt"/>
            </a:endParaRPr>
          </a:p>
          <a:p>
            <a:pPr algn="ctr"/>
            <a:r>
              <a:rPr lang="sr-Latn-CS" sz="3200" b="1" dirty="0" smtClean="0">
                <a:latin typeface="+mn-lt"/>
              </a:rPr>
              <a:t> </a:t>
            </a:r>
            <a:r>
              <a:rPr lang="sr-Cyrl-CS" sz="3200" b="1" dirty="0" smtClean="0">
                <a:latin typeface="+mn-lt"/>
              </a:rPr>
              <a:t>(УБМ)</a:t>
            </a:r>
            <a:endParaRPr lang="en-US" sz="3200" b="1" dirty="0">
              <a:latin typeface="+mn-lt"/>
            </a:endParaRPr>
          </a:p>
        </p:txBody>
      </p:sp>
    </p:spTree>
  </p:cSld>
  <p:clrMapOvr>
    <a:masterClrMapping/>
  </p:clrMapOvr>
  <p:transition advTm="5242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18488" cy="1295400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/>
              <a:t>ПОРЕМЕЋАЈ МЕТАБОЛИЗМА АК РАЗГРАНАТОГ ЛАНЦА</a:t>
            </a:r>
            <a:endParaRPr lang="en-US" sz="3200" b="1" dirty="0" smtClean="0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556792"/>
            <a:ext cx="8424936" cy="4608512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sr-Cyrl-CS" sz="2400" b="1" dirty="0" smtClean="0">
                <a:solidFill>
                  <a:srgbClr val="FF0000"/>
                </a:solidFill>
              </a:rPr>
              <a:t>	</a:t>
            </a:r>
            <a:r>
              <a:rPr lang="sr-Cyrl-CS" sz="2400" b="1" dirty="0" smtClean="0"/>
              <a:t>БОЛЕСТ УРИНА МИРИСА ЈАВОРОВОГ СИРУПА (</a:t>
            </a:r>
            <a:r>
              <a:rPr lang="sr-Latn-RS" sz="2400" b="1" dirty="0" smtClean="0"/>
              <a:t>MSUD)</a:t>
            </a:r>
            <a:endParaRPr lang="sr-Cyrl-RS" sz="2400" b="1" dirty="0" smtClean="0"/>
          </a:p>
          <a:p>
            <a:pPr>
              <a:lnSpc>
                <a:spcPct val="80000"/>
              </a:lnSpc>
            </a:pPr>
            <a:r>
              <a:rPr lang="sr-Cyrl-RS" sz="2400" dirty="0" smtClean="0"/>
              <a:t>Ретка а</a:t>
            </a:r>
            <a:r>
              <a:rPr lang="sr-Cyrl-CS" sz="2400" dirty="0" smtClean="0"/>
              <a:t>утозомно рецесивно наследна метаболопатија</a:t>
            </a:r>
          </a:p>
          <a:p>
            <a:pPr>
              <a:lnSpc>
                <a:spcPct val="80000"/>
              </a:lnSpc>
            </a:pPr>
            <a:r>
              <a:rPr lang="sr-Cyrl-CS" sz="2400" dirty="0" smtClean="0"/>
              <a:t>Инциденција- 1: 250000 живорођене деце</a:t>
            </a:r>
            <a:endParaRPr lang="sr-Latn-R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/>
              <a:t>У основи: дефицит ензима декарбоксилазе која је одговорна за поремећену разградњу кетоаналога аминокиселина: леуцина, изолеуцина и валина</a:t>
            </a: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Нагомилавање леуцина, изолеуцина и валина у крви и повећано излучивање урином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Клиничка слика- у првим недељама живота- слабо узимање оброка, повраћање,</a:t>
            </a:r>
            <a:r>
              <a:rPr lang="sr-Latn-RS" sz="2400" dirty="0" smtClean="0"/>
              <a:t> </a:t>
            </a:r>
            <a:r>
              <a:rPr lang="sr-Cyrl-CS" sz="2400" dirty="0" smtClean="0"/>
              <a:t>тахипнеја, депресија ЦНС, хипотонија удружена са хипертонијом, опистотонусом и конвулзијама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Тешка метаболичка ацидоза и хипогликемија</a:t>
            </a:r>
            <a:endParaRPr lang="sr-Cyrl-RS" sz="2400" dirty="0" smtClean="0"/>
          </a:p>
        </p:txBody>
      </p:sp>
    </p:spTree>
  </p:cSld>
  <p:clrMapOvr>
    <a:masterClrMapping/>
  </p:clrMapOvr>
  <p:transition advTm="5933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395536" y="1556792"/>
            <a:ext cx="842493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sr-Cyrl-R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Урин специфично мирише на јаворов сируп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sr-Cyrl-R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Дијагноза се потврђује повећањем нивоа леуцина, изолеуцина и валина у крви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sr-Cyrl-RS" sz="2400" kern="0" dirty="0" smtClean="0">
                <a:latin typeface="+mn-lt"/>
              </a:rPr>
              <a:t>Преглед урина показује повећање кетодеривата ових аминокиселина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sr-Cyrl-R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Специјалне дијете са минималним квантумом леуцина, изолеуцина и валина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sr-Cyrl-RS" sz="2400" kern="0" dirty="0" smtClean="0">
                <a:latin typeface="+mn-lt"/>
              </a:rPr>
              <a:t>У акутној кризи- хемофилтрација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sr-Cyrl-R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Трансплантација јетре</a:t>
            </a:r>
            <a:endParaRPr kumimoji="0" lang="sr-Cyrl-C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67544" y="0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БОЛЕСТ УРИНА МИРИСА ЈАВОРОВОГ СИРУПА (</a:t>
            </a:r>
            <a:r>
              <a:rPr kumimoji="0" lang="sr-Latn-R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MSUD)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3453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88640"/>
            <a:ext cx="8229600" cy="1143000"/>
          </a:xfrm>
        </p:spPr>
        <p:txBody>
          <a:bodyPr anchor="b"/>
          <a:lstStyle/>
          <a:p>
            <a:pPr eaLnBrk="1" hangingPunct="1"/>
            <a:r>
              <a:rPr lang="sr-Cyrl-CS" sz="3200" b="1" dirty="0" smtClean="0">
                <a:latin typeface="+mn-lt"/>
              </a:rPr>
              <a:t>БОЛЕСТИ ЗБОГ ПОРЕМЕЋАЈА МЕТАБОЛИЗМА АК РАЗГРАНАТОГ ЛАНЦА</a:t>
            </a:r>
            <a:endParaRPr lang="en-US" sz="3200" b="1" dirty="0" smtClean="0">
              <a:latin typeface="+mn-lt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686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sr-Cyrl-CS" sz="2400" b="1" dirty="0" smtClean="0">
                <a:solidFill>
                  <a:srgbClr val="FF0000"/>
                </a:solidFill>
              </a:rPr>
              <a:t>	</a:t>
            </a:r>
            <a:r>
              <a:rPr lang="sr-Cyrl-CS" sz="2400" b="1" dirty="0" smtClean="0"/>
              <a:t>ХОМОЦИСТИНУРИЈА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Поремећај разградње метионина и хомоцистеина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Наслеђује се аутосомно рецесивно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Промене на оку (миопија,</a:t>
            </a:r>
            <a:r>
              <a:rPr lang="sr-Latn-CS" sz="2400" dirty="0" smtClean="0"/>
              <a:t> </a:t>
            </a:r>
            <a:r>
              <a:rPr lang="sr-Cyrl-CS" sz="2400" dirty="0" smtClean="0"/>
              <a:t>атрофија оптикуса,</a:t>
            </a:r>
            <a:r>
              <a:rPr lang="sr-Latn-CS" sz="2400" dirty="0" smtClean="0"/>
              <a:t> </a:t>
            </a:r>
            <a:r>
              <a:rPr lang="sr-Cyrl-CS" sz="2400" dirty="0" smtClean="0"/>
              <a:t>аблација ретине, глауком)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Склоност тромбоемболијама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Издужене танке остеопоротичне кости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Деформ</a:t>
            </a:r>
            <a:r>
              <a:rPr lang="sr-Cyrl-RS" sz="2400" dirty="0" smtClean="0"/>
              <a:t>итет</a:t>
            </a:r>
            <a:r>
              <a:rPr lang="sr-Cyrl-CS" sz="2400" dirty="0" smtClean="0"/>
              <a:t> </a:t>
            </a:r>
            <a:r>
              <a:rPr lang="sr-Cyrl-RS" sz="2400" dirty="0" smtClean="0"/>
              <a:t>скелета</a:t>
            </a:r>
            <a:endParaRPr lang="sr-Cyrl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50% ментална ретардација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Терапија: дијета са ограниченим уносом метионина и додатком цистина и пиридоксин</a:t>
            </a:r>
            <a:r>
              <a:rPr lang="sr-Latn-RS" sz="2400" dirty="0" smtClean="0"/>
              <a:t>a</a:t>
            </a:r>
            <a:endParaRPr lang="en-US" sz="2400" dirty="0" smtClean="0"/>
          </a:p>
        </p:txBody>
      </p:sp>
    </p:spTree>
  </p:cSld>
  <p:clrMapOvr>
    <a:masterClrMapping/>
  </p:clrMapOvr>
  <p:transition advTm="4696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340768"/>
            <a:ext cx="8568952" cy="4114800"/>
          </a:xfrm>
        </p:spPr>
        <p:txBody>
          <a:bodyPr/>
          <a:lstStyle/>
          <a:p>
            <a:pPr eaLnBrk="1" hangingPunct="1">
              <a:buNone/>
            </a:pPr>
            <a:r>
              <a:rPr lang="sr-Cyrl-CS" b="1" dirty="0" smtClean="0">
                <a:solidFill>
                  <a:srgbClr val="FF0000"/>
                </a:solidFill>
              </a:rPr>
              <a:t>	</a:t>
            </a:r>
            <a:r>
              <a:rPr lang="sr-Cyrl-CS" b="1" dirty="0" smtClean="0"/>
              <a:t>Цистиноза</a:t>
            </a:r>
          </a:p>
          <a:p>
            <a:pPr eaLnBrk="1" hangingPunct="1"/>
            <a:r>
              <a:rPr lang="sr-Cyrl-CS" sz="2400" dirty="0" smtClean="0"/>
              <a:t>Таложење цистина у оку, костној сржи, бубрезима</a:t>
            </a:r>
          </a:p>
          <a:p>
            <a:pPr eaLnBrk="1" hangingPunct="1"/>
            <a:r>
              <a:rPr lang="sr-Cyrl-CS" sz="2400" dirty="0" smtClean="0"/>
              <a:t>Нефропатски облик-дисфункција проксималних тубула бубрега (</a:t>
            </a:r>
            <a:r>
              <a:rPr lang="sr-Latn-CS" sz="2400" dirty="0" smtClean="0"/>
              <a:t>De</a:t>
            </a:r>
            <a:r>
              <a:rPr lang="sr-Cyrl-CS" sz="2400" dirty="0" smtClean="0"/>
              <a:t> </a:t>
            </a:r>
            <a:r>
              <a:rPr lang="sr-Latn-CS" sz="2400" dirty="0" smtClean="0"/>
              <a:t>Toni-Debre-Fanconi syndrom)</a:t>
            </a:r>
            <a:r>
              <a:rPr lang="sr-Cyrl-CS" sz="2400" dirty="0" smtClean="0"/>
              <a:t>: полиурија, анорексија, витамин Д резистентни рахитис, ренална гликозурија, фосфатурија, масивна протеинурија, мет. ацидоза, хипофосфат</a:t>
            </a:r>
            <a:r>
              <a:rPr lang="sr-Latn-RS" sz="2400" dirty="0" smtClean="0"/>
              <a:t>e</a:t>
            </a:r>
            <a:r>
              <a:rPr lang="sr-Cyrl-CS" sz="2400" dirty="0" smtClean="0"/>
              <a:t>мија, хипокалијемија.</a:t>
            </a:r>
          </a:p>
          <a:p>
            <a:pPr eaLnBrk="1" hangingPunct="1"/>
            <a:r>
              <a:rPr lang="sr-Cyrl-CS" sz="2400" dirty="0" smtClean="0"/>
              <a:t>Деца су бледа, плаве коса и очију уз фотофобију.</a:t>
            </a:r>
          </a:p>
          <a:p>
            <a:pPr eaLnBrk="1" hangingPunct="1">
              <a:buFontTx/>
              <a:buNone/>
            </a:pPr>
            <a:endParaRPr lang="sr-Cyrl-CS" sz="2400" b="1" dirty="0" smtClean="0"/>
          </a:p>
          <a:p>
            <a:pPr eaLnBrk="1" hangingPunct="1"/>
            <a:endParaRPr lang="sr-Cyrl-CS" sz="2400" b="1" dirty="0" smtClean="0"/>
          </a:p>
          <a:p>
            <a:pPr eaLnBrk="1" hangingPunct="1">
              <a:buFontTx/>
              <a:buNone/>
            </a:pP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39552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БОЛЕСТИ ЗБОГ ПОРЕМЕЋАЈА МЕТАБОЛИЗМА АК РАЗГРАНАТОГ ЛАНЦА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 advTm="4815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CS" sz="3200" dirty="0" smtClean="0"/>
              <a:t>НАСЛЕДНЕ БОЛЕСТИ МЕМБРАНСКОГ ТРАНСПОРТА</a:t>
            </a:r>
            <a:endParaRPr lang="en-US" sz="3200" dirty="0" smtClean="0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89248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Наследне тубулопатије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Цистинурија</a:t>
            </a:r>
            <a:r>
              <a:rPr lang="sr-Cyrl-CS" sz="2400" dirty="0" smtClean="0"/>
              <a:t> -  </a:t>
            </a:r>
            <a:r>
              <a:rPr lang="sr-Cyrl-RS" sz="2400" dirty="0" smtClean="0"/>
              <a:t>у</a:t>
            </a:r>
            <a:r>
              <a:rPr lang="sr-Cyrl-CS" sz="2400" dirty="0" smtClean="0"/>
              <a:t>ролитијаза, цистински кристали у урину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Болест </a:t>
            </a:r>
            <a:r>
              <a:rPr lang="sr-Latn-CS" sz="2400" b="1" dirty="0" smtClean="0"/>
              <a:t>Hartnup</a:t>
            </a:r>
            <a:r>
              <a:rPr lang="sr-Cyrl-CS" sz="2400" b="1" dirty="0" smtClean="0"/>
              <a:t> </a:t>
            </a:r>
            <a:r>
              <a:rPr lang="sr-Cyrl-CS" sz="2400" dirty="0" smtClean="0"/>
              <a:t>- малапсорпција триптофана – пелагра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/>
              <a:t>Ренална тубуларна ацидоза</a:t>
            </a:r>
          </a:p>
          <a:p>
            <a:pPr indent="287338" eaLnBrk="1" hangingPunct="1">
              <a:lnSpc>
                <a:spcPct val="90000"/>
              </a:lnSpc>
            </a:pPr>
            <a:r>
              <a:rPr lang="sr-Cyrl-CS" sz="2400" dirty="0" smtClean="0"/>
              <a:t>Хиперхлоремична ацидоза </a:t>
            </a:r>
          </a:p>
          <a:p>
            <a:pPr indent="106363" eaLnBrk="1" hangingPunct="1">
              <a:lnSpc>
                <a:spcPct val="90000"/>
              </a:lnSpc>
            </a:pPr>
            <a:r>
              <a:rPr lang="sr-Latn-RS" sz="2400" dirty="0" smtClean="0"/>
              <a:t> </a:t>
            </a:r>
            <a:r>
              <a:rPr lang="sr-Cyrl-CS" sz="2400" dirty="0" smtClean="0"/>
              <a:t>Дистална и проксималана; примарна и секундарана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dirty="0" smtClean="0"/>
              <a:t>Наследни поремећај транспорта бакра- </a:t>
            </a:r>
            <a:r>
              <a:rPr lang="sr-Cyrl-CS" sz="2400" b="1" dirty="0" smtClean="0"/>
              <a:t>Менкесова болест</a:t>
            </a:r>
            <a:r>
              <a:rPr lang="sr-Cyrl-CS" sz="2400" dirty="0" smtClean="0"/>
              <a:t>, цинка – </a:t>
            </a:r>
            <a:r>
              <a:rPr lang="en-GB" sz="2400" b="1" dirty="0" smtClean="0"/>
              <a:t>a</a:t>
            </a:r>
            <a:r>
              <a:rPr lang="sr-Latn-RS" sz="2400" b="1" dirty="0" smtClean="0"/>
              <a:t>c</a:t>
            </a:r>
            <a:r>
              <a:rPr lang="en-GB" sz="2400" b="1" dirty="0" smtClean="0"/>
              <a:t>rodermatitis</a:t>
            </a:r>
            <a:r>
              <a:rPr lang="sr-Cyrl-CS" sz="2400" b="1" dirty="0" smtClean="0"/>
              <a:t> </a:t>
            </a:r>
            <a:r>
              <a:rPr lang="en-GB" sz="2400" b="1" dirty="0" smtClean="0"/>
              <a:t>enteropati</a:t>
            </a:r>
            <a:r>
              <a:rPr lang="sr-Latn-RS" sz="2400" b="1" dirty="0" smtClean="0"/>
              <a:t>c</a:t>
            </a:r>
            <a:r>
              <a:rPr lang="en-GB" sz="2400" b="1" dirty="0" smtClean="0"/>
              <a:t>a</a:t>
            </a:r>
            <a:r>
              <a:rPr lang="sr-Cyrl-CS" sz="2400" dirty="0" smtClean="0"/>
              <a:t>; 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 advTm="2032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60648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CS" sz="3200" dirty="0" smtClean="0">
                <a:latin typeface="+mn-lt"/>
              </a:rPr>
              <a:t>ЛИПИДОЗЕ</a:t>
            </a:r>
            <a:r>
              <a:rPr lang="sr-Cyrl-CS" sz="3200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sz="320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58200" cy="4114800"/>
          </a:xfrm>
        </p:spPr>
        <p:txBody>
          <a:bodyPr/>
          <a:lstStyle/>
          <a:p>
            <a:pPr eaLnBrk="1" hangingPunct="1"/>
            <a:r>
              <a:rPr lang="sr-Cyrl-RS" sz="2400" dirty="0" smtClean="0"/>
              <a:t>П</a:t>
            </a:r>
            <a:r>
              <a:rPr lang="sr-Cyrl-CS" sz="2400" dirty="0" smtClean="0"/>
              <a:t>оремећај у разградњи липида при чему се они и њихови делимично разграђени продукти таложе у лизозомима ћелија првенствено  нервног система</a:t>
            </a:r>
          </a:p>
          <a:p>
            <a:pPr eaLnBrk="1" hangingPunct="1"/>
            <a:r>
              <a:rPr lang="sr-Cyrl-CS" sz="2400" b="1" dirty="0" smtClean="0"/>
              <a:t>СФИНГОЛИПИДОЗЕ</a:t>
            </a:r>
          </a:p>
          <a:p>
            <a:pPr eaLnBrk="1" hangingPunct="1"/>
            <a:r>
              <a:rPr lang="sr-Cyrl-CS" sz="2400" b="1" dirty="0" smtClean="0"/>
              <a:t>ГАНГЛИОЗИДОЗЕ</a:t>
            </a:r>
          </a:p>
          <a:p>
            <a:pPr eaLnBrk="1" hangingPunct="1"/>
            <a:r>
              <a:rPr lang="sr-Cyrl-CS" sz="2400" b="1" dirty="0" smtClean="0"/>
              <a:t>ЦЕРЕБРОЗИДОЗЕ</a:t>
            </a:r>
          </a:p>
          <a:p>
            <a:pPr eaLnBrk="1" hangingPunct="1"/>
            <a:r>
              <a:rPr lang="sr-Cyrl-CS" sz="2400" b="1" dirty="0" smtClean="0"/>
              <a:t>ЦЕРАМИДОЗА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</p:txBody>
      </p:sp>
    </p:spTree>
  </p:cSld>
  <p:clrMapOvr>
    <a:masterClrMapping/>
  </p:clrMapOvr>
  <p:transition advTm="2005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88640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CS" sz="3200" dirty="0" smtClean="0"/>
              <a:t>ГАНГЛИОЗИДОЗЕ- Т</a:t>
            </a:r>
            <a:r>
              <a:rPr lang="sl-SI" sz="3200" dirty="0" smtClean="0"/>
              <a:t>AY-SACHSOVA BOLEST</a:t>
            </a:r>
            <a:endParaRPr lang="en-US" sz="3200" dirty="0" smtClean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582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l-SI" sz="2400" dirty="0" smtClean="0"/>
              <a:t>Депонована супстанца је </a:t>
            </a:r>
            <a:r>
              <a:rPr lang="sr-Cyrl-RS" sz="2400" dirty="0" smtClean="0"/>
              <a:t>ганглиозид, наслеђује се АР</a:t>
            </a:r>
            <a:endParaRPr lang="sl-SI" sz="2400" dirty="0" smtClean="0"/>
          </a:p>
          <a:p>
            <a:pPr>
              <a:lnSpc>
                <a:spcPct val="80000"/>
              </a:lnSpc>
            </a:pPr>
            <a:r>
              <a:rPr lang="sl-SI" sz="2400" dirty="0" smtClean="0"/>
              <a:t>Инфантилни обли</a:t>
            </a:r>
            <a:r>
              <a:rPr lang="sl-SI" sz="2400" u="sng" dirty="0" smtClean="0"/>
              <a:t>к</a:t>
            </a:r>
            <a:r>
              <a:rPr lang="sl-SI" sz="2400" dirty="0" smtClean="0"/>
              <a:t> </a:t>
            </a:r>
            <a:r>
              <a:rPr lang="sr-Cyrl-RS" sz="2400" dirty="0" smtClean="0"/>
              <a:t>– </a:t>
            </a:r>
            <a:r>
              <a:rPr lang="sl-SI" sz="2400" dirty="0" smtClean="0"/>
              <a:t>до 6 месеци  се клини</a:t>
            </a:r>
            <a:r>
              <a:rPr lang="sr-Cyrl-CS" sz="2400" dirty="0" smtClean="0"/>
              <a:t>ч</a:t>
            </a:r>
            <a:r>
              <a:rPr lang="sl-SI" sz="2400" dirty="0" smtClean="0"/>
              <a:t>ки испољи иритабилност на звучн</a:t>
            </a:r>
            <a:r>
              <a:rPr lang="sr-Cyrl-RS" sz="2400" dirty="0" smtClean="0"/>
              <a:t>е </a:t>
            </a:r>
            <a:r>
              <a:rPr lang="sl-SI" sz="2400" dirty="0" smtClean="0"/>
              <a:t>надражаје и патолошки ЕЕГ</a:t>
            </a:r>
            <a:r>
              <a:rPr lang="sr-Cyrl-RS" sz="2400" dirty="0" smtClean="0"/>
              <a:t>, с</a:t>
            </a:r>
            <a:r>
              <a:rPr lang="sl-SI" sz="2400" dirty="0" smtClean="0"/>
              <a:t>лепило</a:t>
            </a:r>
            <a:r>
              <a:rPr lang="sr-Cyrl-RS" sz="2400" dirty="0" smtClean="0"/>
              <a:t>, </a:t>
            </a:r>
            <a:r>
              <a:rPr lang="sl-SI" sz="2400" dirty="0" smtClean="0"/>
              <a:t>ми</a:t>
            </a:r>
            <a:r>
              <a:rPr lang="sr-Cyrl-CS" sz="2400" dirty="0" smtClean="0"/>
              <a:t>ш</a:t>
            </a:r>
            <a:r>
              <a:rPr lang="sl-SI" sz="2400" dirty="0" smtClean="0"/>
              <a:t>ићна атонија прелази у спастичну параплегију      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sl-SI" sz="2400" dirty="0" smtClean="0"/>
              <a:t>Висцерални облик – ганглиозид  се нагомилава  у јетри, слезини и бубрезима</a:t>
            </a:r>
            <a:r>
              <a:rPr lang="sr-Cyrl-RS" sz="2400" dirty="0" smtClean="0"/>
              <a:t>, </a:t>
            </a:r>
            <a:r>
              <a:rPr lang="sl-SI" sz="2400" dirty="0" smtClean="0"/>
              <a:t>скелетне </a:t>
            </a:r>
            <a:r>
              <a:rPr lang="sr-Cyrl-RS" sz="2400" dirty="0" smtClean="0"/>
              <a:t>аб</a:t>
            </a:r>
            <a:r>
              <a:rPr lang="sl-SI" sz="2400" dirty="0" smtClean="0"/>
              <a:t>нормалности 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sl-SI" sz="2400" dirty="0" smtClean="0"/>
              <a:t>Генерализовани облик  - нагомилава се у мозгу</a:t>
            </a:r>
            <a:endParaRPr lang="sr-Cyrl-RS" sz="2400" dirty="0" smtClean="0"/>
          </a:p>
          <a:p>
            <a:pPr eaLnBrk="1" hangingPunct="1">
              <a:lnSpc>
                <a:spcPct val="80000"/>
              </a:lnSpc>
            </a:pPr>
            <a:r>
              <a:rPr lang="sl-SI" sz="2400" dirty="0" smtClean="0"/>
              <a:t>Клиничка слика: </a:t>
            </a:r>
            <a:endParaRPr lang="sr-Cyrl-RS" sz="2400" dirty="0" smtClean="0"/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К</a:t>
            </a:r>
            <a:r>
              <a:rPr lang="sl-SI" sz="2400" dirty="0" smtClean="0"/>
              <a:t>онвулзије, хиперакузија, </a:t>
            </a:r>
            <a:endParaRPr lang="sr-Cyrl-RS" sz="2400" dirty="0" smtClean="0"/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М</a:t>
            </a:r>
            <a:r>
              <a:rPr lang="sl-SI" sz="2400" dirty="0" smtClean="0"/>
              <a:t>рља боје </a:t>
            </a:r>
            <a:r>
              <a:rPr lang="sr-Cyrl-CS" sz="2400" dirty="0" smtClean="0"/>
              <a:t>виш</a:t>
            </a:r>
            <a:r>
              <a:rPr lang="sl-SI" sz="2400" dirty="0" smtClean="0"/>
              <a:t>ње на ретини, </a:t>
            </a:r>
            <a:endParaRPr lang="sr-Cyrl-RS" sz="2400" dirty="0" smtClean="0"/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Х</a:t>
            </a:r>
            <a:r>
              <a:rPr lang="sl-SI" sz="2400" dirty="0" smtClean="0"/>
              <a:t>епатоспленомегалија</a:t>
            </a:r>
            <a:endParaRPr lang="sr-Cyrl-RS" sz="2400" dirty="0" smtClean="0"/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Г</a:t>
            </a:r>
            <a:r>
              <a:rPr lang="sl-SI" sz="2400" dirty="0" smtClean="0"/>
              <a:t>рубо лице</a:t>
            </a:r>
            <a:r>
              <a:rPr lang="sr-Cyrl-CS" sz="2400" dirty="0" smtClean="0"/>
              <a:t>,</a:t>
            </a:r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Ф</a:t>
            </a:r>
            <a:r>
              <a:rPr lang="sl-SI" sz="2400" dirty="0" smtClean="0"/>
              <a:t>лексионе</a:t>
            </a:r>
            <a:r>
              <a:rPr lang="sr-Cyrl-CS" sz="2400" dirty="0" smtClean="0"/>
              <a:t> </a:t>
            </a:r>
            <a:r>
              <a:rPr lang="sl-SI" sz="2400" dirty="0" smtClean="0"/>
              <a:t>контрактуре, </a:t>
            </a:r>
            <a:endParaRPr lang="sr-Cyrl-RS" sz="2400" dirty="0" smtClean="0"/>
          </a:p>
          <a:p>
            <a:pPr marL="719138" indent="90488" eaLnBrk="1" hangingPunct="1">
              <a:lnSpc>
                <a:spcPct val="80000"/>
              </a:lnSpc>
            </a:pPr>
            <a:r>
              <a:rPr lang="sr-Cyrl-RS" sz="2400" dirty="0" smtClean="0"/>
              <a:t>С</a:t>
            </a:r>
            <a:r>
              <a:rPr lang="sl-SI" sz="2400" dirty="0" smtClean="0"/>
              <a:t>келетне ненормалности.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</p:txBody>
      </p:sp>
    </p:spTree>
  </p:cSld>
  <p:clrMapOvr>
    <a:masterClrMapping/>
  </p:clrMapOvr>
  <p:transition advTm="7562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88640"/>
            <a:ext cx="8229600" cy="1143000"/>
          </a:xfrm>
        </p:spPr>
        <p:txBody>
          <a:bodyPr anchor="b"/>
          <a:lstStyle/>
          <a:p>
            <a:pPr eaLnBrk="1" hangingPunct="1"/>
            <a:r>
              <a:rPr lang="sr-Cyrl-CS" sz="3200" b="1" dirty="0" smtClean="0">
                <a:solidFill>
                  <a:schemeClr val="tx1"/>
                </a:solidFill>
              </a:rPr>
              <a:t/>
            </a:r>
            <a:br>
              <a:rPr lang="sr-Cyrl-CS" sz="3200" b="1" dirty="0" smtClean="0">
                <a:solidFill>
                  <a:schemeClr val="tx1"/>
                </a:solidFill>
              </a:rPr>
            </a:br>
            <a:r>
              <a:rPr lang="sr-Cyrl-CS" sz="3200" b="1" dirty="0" smtClean="0"/>
              <a:t>ЦЕРЕБРОЗИДОЗЕ- </a:t>
            </a:r>
            <a:r>
              <a:rPr lang="sl-SI" sz="3200" b="1" dirty="0" smtClean="0"/>
              <a:t>GAUCHER</a:t>
            </a:r>
            <a:r>
              <a:rPr lang="sr-Cyrl-RS" sz="3200" b="1" dirty="0" smtClean="0"/>
              <a:t>-ОВА</a:t>
            </a:r>
            <a:r>
              <a:rPr lang="sl-SI" sz="3200" b="1" dirty="0" smtClean="0"/>
              <a:t> </a:t>
            </a:r>
            <a:r>
              <a:rPr lang="sr-Cyrl-RS" sz="3200" b="1" dirty="0" smtClean="0"/>
              <a:t>БОЛЕСТ</a:t>
            </a:r>
            <a:endParaRPr lang="en-US" sz="3200" b="1" dirty="0" smtClean="0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64096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400" dirty="0" smtClean="0"/>
              <a:t>Депонована супстанца је гликоцереброзид у ретикулохистиоцитним ћелијама бројних органа</a:t>
            </a:r>
            <a:endParaRPr lang="sr-Cyrl-RS" sz="24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400" dirty="0" smtClean="0"/>
              <a:t>Д</a:t>
            </a:r>
            <a:r>
              <a:rPr lang="sl-SI" sz="2400" dirty="0" smtClean="0"/>
              <a:t>ефицит </a:t>
            </a:r>
            <a:r>
              <a:rPr lang="sr-Cyrl-RS" sz="2400" dirty="0" smtClean="0"/>
              <a:t>г</a:t>
            </a:r>
            <a:r>
              <a:rPr lang="sl-SI" sz="2400" dirty="0" smtClean="0"/>
              <a:t>лукоце</a:t>
            </a:r>
            <a:r>
              <a:rPr lang="sr-Cyrl-CS" sz="2400" dirty="0" smtClean="0"/>
              <a:t>ре</a:t>
            </a:r>
            <a:r>
              <a:rPr lang="sl-SI" sz="2400" dirty="0" smtClean="0"/>
              <a:t>брозидаз</a:t>
            </a:r>
            <a:r>
              <a:rPr lang="sr-Cyrl-RS" sz="2400" dirty="0" smtClean="0"/>
              <a:t>е</a:t>
            </a:r>
          </a:p>
          <a:p>
            <a:pPr eaLnBrk="1" hangingPunct="1">
              <a:lnSpc>
                <a:spcPct val="80000"/>
              </a:lnSpc>
            </a:pPr>
            <a:r>
              <a:rPr lang="sl-SI" sz="2400" dirty="0" smtClean="0"/>
              <a:t>Инфантилни облик: </a:t>
            </a:r>
            <a:endParaRPr lang="sr-Cyrl-RS" sz="2400" dirty="0" smtClean="0"/>
          </a:p>
          <a:p>
            <a:pPr marL="630238" indent="88900" eaLnBrk="1" hangingPunct="1">
              <a:lnSpc>
                <a:spcPct val="80000"/>
              </a:lnSpc>
            </a:pPr>
            <a:r>
              <a:rPr lang="sl-SI" sz="2400" dirty="0" smtClean="0"/>
              <a:t>Активност ензима је 0-2%. нормалне активности </a:t>
            </a:r>
            <a:endParaRPr lang="sr-Cyrl-RS" sz="2400" dirty="0" smtClean="0"/>
          </a:p>
          <a:p>
            <a:pPr marL="630238" indent="88900" eaLnBrk="1" hangingPunct="1">
              <a:lnSpc>
                <a:spcPct val="80000"/>
              </a:lnSpc>
            </a:pPr>
            <a:r>
              <a:rPr lang="sl-SI" sz="2400" dirty="0" smtClean="0"/>
              <a:t>Клиничка слика: доминирају симптоми</a:t>
            </a:r>
            <a:r>
              <a:rPr lang="sr-Cyrl-RS" sz="2400" dirty="0" smtClean="0"/>
              <a:t> од стране ЦНС-а</a:t>
            </a:r>
            <a:r>
              <a:rPr lang="sl-SI" sz="2400" dirty="0" smtClean="0"/>
              <a:t> (у </a:t>
            </a:r>
            <a:r>
              <a:rPr lang="sr-Cyrl-CS" sz="2400" dirty="0" smtClean="0"/>
              <a:t>првој</a:t>
            </a:r>
            <a:r>
              <a:rPr lang="sl-SI" sz="2400" dirty="0" smtClean="0"/>
              <a:t> год</a:t>
            </a:r>
            <a:r>
              <a:rPr lang="sr-Cyrl-RS" sz="2400" dirty="0" smtClean="0"/>
              <a:t>ини </a:t>
            </a:r>
            <a:r>
              <a:rPr lang="sl-SI" sz="2400" dirty="0" smtClean="0"/>
              <a:t>живота проблеми са нападима  цијанозе, штуцања, тешкоће у храњењу </a:t>
            </a:r>
            <a:r>
              <a:rPr lang="sr-Cyrl-RS" sz="2400" dirty="0" smtClean="0"/>
              <a:t>уз </a:t>
            </a:r>
            <a:r>
              <a:rPr lang="sl-SI" sz="2400" dirty="0" smtClean="0"/>
              <a:t>губит</a:t>
            </a:r>
            <a:r>
              <a:rPr lang="sr-Cyrl-RS" sz="2400" dirty="0" smtClean="0"/>
              <a:t>ак у телесној маси</a:t>
            </a:r>
            <a:r>
              <a:rPr lang="sl-SI" sz="2400" dirty="0" smtClean="0"/>
              <a:t>)</a:t>
            </a:r>
            <a:r>
              <a:rPr lang="sr-Cyrl-CS" sz="2400" dirty="0" smtClean="0"/>
              <a:t>, </a:t>
            </a:r>
            <a:r>
              <a:rPr lang="sl-SI" sz="2400" dirty="0" smtClean="0"/>
              <a:t>мишићни тонус прогредира до опистотонуса и енормног забацивања главе</a:t>
            </a:r>
            <a:endParaRPr lang="sr-Cyrl-RS" sz="2400" dirty="0" smtClean="0"/>
          </a:p>
          <a:p>
            <a:pPr marL="630238" indent="88900" eaLnBrk="1" hangingPunct="1">
              <a:lnSpc>
                <a:spcPct val="80000"/>
              </a:lnSpc>
            </a:pPr>
            <a:r>
              <a:rPr lang="sl-SI" sz="2400" dirty="0" smtClean="0"/>
              <a:t>Смрт у кахексији до краја </a:t>
            </a:r>
            <a:r>
              <a:rPr lang="sr-Cyrl-CS" sz="2400" dirty="0" smtClean="0"/>
              <a:t>друге</a:t>
            </a:r>
            <a:r>
              <a:rPr lang="sl-SI" sz="2400" dirty="0" smtClean="0"/>
              <a:t> год</a:t>
            </a:r>
            <a:r>
              <a:rPr lang="sr-Cyrl-CS" sz="2400" dirty="0" smtClean="0"/>
              <a:t>ине</a:t>
            </a:r>
            <a:r>
              <a:rPr lang="sl-SI" sz="2400" dirty="0" smtClean="0"/>
              <a:t> </a:t>
            </a:r>
            <a:r>
              <a:rPr lang="sr-Cyrl-CS" sz="2400" dirty="0" smtClean="0"/>
              <a:t>ж</a:t>
            </a:r>
            <a:r>
              <a:rPr lang="sl-SI" sz="2400" dirty="0" smtClean="0"/>
              <a:t>ивота 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000" b="1" dirty="0" smtClean="0"/>
          </a:p>
        </p:txBody>
      </p:sp>
    </p:spTree>
  </p:cSld>
  <p:clrMapOvr>
    <a:masterClrMapping/>
  </p:clrMapOvr>
  <p:transition advTm="5477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496944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2600" dirty="0" smtClean="0"/>
              <a:t>Јувенилно адултни облик:</a:t>
            </a:r>
            <a:endParaRPr lang="sr-Cyrl-RS" sz="2600" dirty="0" smtClean="0"/>
          </a:p>
          <a:p>
            <a:pPr marL="809625" indent="0" eaLnBrk="1" hangingPunct="1">
              <a:lnSpc>
                <a:spcPct val="80000"/>
              </a:lnSpc>
            </a:pPr>
            <a:r>
              <a:rPr lang="sl-SI" sz="2600" dirty="0" smtClean="0"/>
              <a:t>10-20 </a:t>
            </a:r>
            <a:r>
              <a:rPr lang="sr-Cyrl-RS" sz="2600" dirty="0" smtClean="0"/>
              <a:t>пута</a:t>
            </a:r>
            <a:r>
              <a:rPr lang="sl-SI" sz="2600" dirty="0" smtClean="0"/>
              <a:t> чешћи.</a:t>
            </a:r>
            <a:endParaRPr lang="sr-Cyrl-RS" sz="2600" dirty="0" smtClean="0"/>
          </a:p>
          <a:p>
            <a:pPr marL="809625" indent="0" eaLnBrk="1" hangingPunct="1">
              <a:lnSpc>
                <a:spcPct val="80000"/>
              </a:lnSpc>
            </a:pPr>
            <a:r>
              <a:rPr lang="sr-Cyrl-CS" sz="2600" dirty="0" smtClean="0"/>
              <a:t>Т</a:t>
            </a:r>
            <a:r>
              <a:rPr lang="sl-SI" sz="2600" dirty="0" smtClean="0"/>
              <a:t>рбух је увећан, </a:t>
            </a:r>
            <a:r>
              <a:rPr lang="sr-Cyrl-RS" sz="2600" dirty="0" smtClean="0"/>
              <a:t>јетра, </a:t>
            </a:r>
            <a:r>
              <a:rPr lang="sl-SI" sz="2600" dirty="0" smtClean="0"/>
              <a:t>слезина</a:t>
            </a:r>
            <a:r>
              <a:rPr lang="sr-Cyrl-RS" sz="2600" dirty="0" smtClean="0"/>
              <a:t>, лимфни чворови</a:t>
            </a:r>
          </a:p>
          <a:p>
            <a:pPr marL="809625" indent="0" eaLnBrk="1" hangingPunct="1">
              <a:lnSpc>
                <a:spcPct val="80000"/>
              </a:lnSpc>
            </a:pPr>
            <a:r>
              <a:rPr lang="sr-Cyrl-CS" sz="2600" dirty="0" smtClean="0"/>
              <a:t>П</a:t>
            </a:r>
            <a:r>
              <a:rPr lang="sl-SI" sz="2600" dirty="0" smtClean="0"/>
              <a:t>лућа су инфилтрисана</a:t>
            </a:r>
            <a:endParaRPr lang="sr-Cyrl-RS" sz="2600" dirty="0" smtClean="0"/>
          </a:p>
          <a:p>
            <a:pPr marL="809625" indent="0" eaLnBrk="1" hangingPunct="1">
              <a:lnSpc>
                <a:spcPct val="80000"/>
              </a:lnSpc>
            </a:pPr>
            <a:r>
              <a:rPr lang="sr-Cyrl-CS" sz="2600" dirty="0" smtClean="0"/>
              <a:t>Х</a:t>
            </a:r>
            <a:r>
              <a:rPr lang="sl-SI" sz="2600" dirty="0" smtClean="0"/>
              <a:t>иперсплениз</a:t>
            </a:r>
            <a:r>
              <a:rPr lang="sr-Cyrl-CS" sz="2600" dirty="0" smtClean="0"/>
              <a:t>а</a:t>
            </a:r>
            <a:r>
              <a:rPr lang="sl-SI" sz="2600" dirty="0" smtClean="0"/>
              <a:t>м, анемија,</a:t>
            </a:r>
            <a:r>
              <a:rPr lang="sr-Cyrl-CS" sz="2600" dirty="0" smtClean="0"/>
              <a:t> </a:t>
            </a:r>
            <a:r>
              <a:rPr lang="sl-SI" sz="2600" dirty="0" smtClean="0"/>
              <a:t>леукопенија, тромбоцитопенија, склоност крварењу.</a:t>
            </a:r>
            <a:endParaRPr lang="sr-Cyrl-RS" sz="2600" dirty="0" smtClean="0"/>
          </a:p>
          <a:p>
            <a:pPr marL="809625" indent="0" eaLnBrk="1" hangingPunct="1">
              <a:lnSpc>
                <a:spcPct val="80000"/>
              </a:lnSpc>
            </a:pPr>
            <a:r>
              <a:rPr lang="sl-SI" sz="2600" dirty="0" smtClean="0"/>
              <a:t>Гушерове ћелије </a:t>
            </a:r>
            <a:r>
              <a:rPr lang="sr-Cyrl-CS" sz="2600" dirty="0" smtClean="0"/>
              <a:t>се </a:t>
            </a:r>
            <a:r>
              <a:rPr lang="sl-SI" sz="2600" dirty="0" smtClean="0"/>
              <a:t>нагомилава</a:t>
            </a:r>
            <a:r>
              <a:rPr lang="sr-Cyrl-CS" sz="2600" dirty="0" smtClean="0"/>
              <a:t>ју </a:t>
            </a:r>
            <a:r>
              <a:rPr lang="sl-SI" sz="2600" dirty="0" smtClean="0"/>
              <a:t>у к</a:t>
            </a:r>
            <a:r>
              <a:rPr lang="sr-Cyrl-RS" sz="2600" dirty="0" smtClean="0"/>
              <a:t>остној</a:t>
            </a:r>
            <a:r>
              <a:rPr lang="sl-SI" sz="2600" dirty="0" smtClean="0"/>
              <a:t> сржи  - декалцификација  и истањења кортекса,</a:t>
            </a:r>
            <a:r>
              <a:rPr lang="sr-Cyrl-CS" sz="2600" dirty="0" smtClean="0"/>
              <a:t> </a:t>
            </a:r>
            <a:r>
              <a:rPr lang="sl-SI" sz="2600" dirty="0" smtClean="0"/>
              <a:t>фрактуре и отоци зглобова. </a:t>
            </a:r>
            <a:endParaRPr lang="sr-Cyrl-RS" sz="2600" dirty="0" smtClean="0"/>
          </a:p>
          <a:p>
            <a:pPr marL="809625" indent="0" eaLnBrk="1" hangingPunct="1">
              <a:lnSpc>
                <a:spcPct val="80000"/>
              </a:lnSpc>
            </a:pPr>
            <a:r>
              <a:rPr lang="sr-Cyrl-CS" sz="2600" dirty="0" smtClean="0"/>
              <a:t>О</a:t>
            </a:r>
            <a:r>
              <a:rPr lang="sl-SI" sz="2600" dirty="0" smtClean="0"/>
              <a:t>кер пигментације на кожи главе, врата и потколеница</a:t>
            </a:r>
            <a:endParaRPr lang="en-US" sz="26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23528" y="18864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ЦЕРЕБРОЗИДОЗЕ- </a:t>
            </a:r>
            <a:r>
              <a:rPr kumimoji="0" lang="sl-SI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GAUCHER</a:t>
            </a:r>
            <a:r>
              <a:rPr kumimoji="0" lang="sr-Cyrl-R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-ОВА</a:t>
            </a:r>
            <a:r>
              <a:rPr kumimoji="0" lang="sl-SI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r-Cyrl-R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БОЛЕСТ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3477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18488" cy="1295400"/>
          </a:xfrm>
        </p:spPr>
        <p:txBody>
          <a:bodyPr anchor="b"/>
          <a:lstStyle/>
          <a:p>
            <a:pPr eaLnBrk="1" hangingPunct="1"/>
            <a:r>
              <a:rPr lang="sr-Cyrl-CS" sz="3200" b="1" dirty="0" smtClean="0"/>
              <a:t>ЦЕРЕБРОЗИДОЗЕ- </a:t>
            </a:r>
            <a:r>
              <a:rPr lang="sl-SI" sz="3200" b="1" dirty="0" smtClean="0"/>
              <a:t>GAUCHER-</a:t>
            </a:r>
            <a:r>
              <a:rPr lang="sr-Cyrl-RS" sz="3200" b="1" dirty="0" smtClean="0"/>
              <a:t>ОВА</a:t>
            </a:r>
            <a:r>
              <a:rPr lang="sl-SI" sz="3200" b="1" dirty="0" smtClean="0"/>
              <a:t> </a:t>
            </a:r>
            <a:r>
              <a:rPr lang="sr-Cyrl-RS" sz="3200" b="1" dirty="0" smtClean="0"/>
              <a:t>БОЛЕСТ</a:t>
            </a:r>
            <a:endParaRPr lang="en-US" sz="3200" b="1" dirty="0" smtClean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281988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000" b="1" dirty="0" smtClean="0">
                <a:solidFill>
                  <a:srgbClr val="FFFF00"/>
                </a:solidFill>
              </a:rPr>
              <a:t>	 </a:t>
            </a:r>
            <a:r>
              <a:rPr lang="sl-SI" sz="2600" dirty="0" smtClean="0"/>
              <a:t>ДИЈАГНОЗА: </a:t>
            </a:r>
            <a:endParaRPr lang="sr-Cyrl-RS" sz="2600" dirty="0" smtClean="0"/>
          </a:p>
          <a:p>
            <a:pPr>
              <a:lnSpc>
                <a:spcPct val="90000"/>
              </a:lnSpc>
            </a:pPr>
            <a:r>
              <a:rPr lang="sl-SI" sz="2600" dirty="0" smtClean="0"/>
              <a:t>у пунктату костне сржи велике (50 микрона) округле</a:t>
            </a:r>
            <a:r>
              <a:rPr lang="sr-Cyrl-RS" sz="2600" dirty="0" smtClean="0"/>
              <a:t> </a:t>
            </a:r>
            <a:r>
              <a:rPr lang="sl-SI" sz="2600" dirty="0" smtClean="0"/>
              <a:t>Гу</a:t>
            </a:r>
            <a:r>
              <a:rPr lang="sr-Cyrl-CS" sz="2600" dirty="0" smtClean="0"/>
              <a:t>ш</a:t>
            </a:r>
            <a:r>
              <a:rPr lang="sl-SI" sz="2600" dirty="0" smtClean="0"/>
              <a:t>ерове </a:t>
            </a:r>
            <a:r>
              <a:rPr lang="sr-Cyrl-CS" sz="2600" dirty="0" smtClean="0"/>
              <a:t>ћ</a:t>
            </a:r>
            <a:r>
              <a:rPr lang="sl-SI" sz="2600" dirty="0" smtClean="0"/>
              <a:t>елије</a:t>
            </a:r>
            <a:endParaRPr lang="sr-Cyrl-RS" sz="2600" dirty="0" smtClean="0"/>
          </a:p>
          <a:p>
            <a:pPr>
              <a:lnSpc>
                <a:spcPct val="90000"/>
              </a:lnSpc>
            </a:pPr>
            <a:r>
              <a:rPr lang="sl-SI" sz="2600" dirty="0" smtClean="0"/>
              <a:t>у серуму је повећана кисела фосфат</a:t>
            </a:r>
            <a:r>
              <a:rPr lang="sr-Cyrl-CS" sz="2600" dirty="0" smtClean="0"/>
              <a:t>аза</a:t>
            </a:r>
          </a:p>
          <a:p>
            <a:pPr>
              <a:lnSpc>
                <a:spcPct val="90000"/>
              </a:lnSpc>
            </a:pPr>
            <a:endParaRPr lang="sl-SI" sz="26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600" dirty="0" smtClean="0"/>
              <a:t>	</a:t>
            </a:r>
            <a:r>
              <a:rPr lang="sl-SI" sz="2600" dirty="0" smtClean="0"/>
              <a:t>ТЕРАПИЈА: </a:t>
            </a:r>
            <a:endParaRPr lang="en-US" sz="2600" dirty="0" smtClean="0"/>
          </a:p>
          <a:p>
            <a:pPr eaLnBrk="1" hangingPunct="1">
              <a:lnSpc>
                <a:spcPct val="90000"/>
              </a:lnSpc>
            </a:pPr>
            <a:r>
              <a:rPr lang="sl-SI" sz="2600" dirty="0" smtClean="0"/>
              <a:t>инфантилни облик: нема терапије</a:t>
            </a:r>
            <a:endParaRPr lang="sr-Cyrl-RS" sz="2600" dirty="0" smtClean="0"/>
          </a:p>
          <a:p>
            <a:pPr eaLnBrk="1" hangingPunct="1">
              <a:lnSpc>
                <a:spcPct val="90000"/>
              </a:lnSpc>
            </a:pPr>
            <a:r>
              <a:rPr lang="sl-SI" sz="2600" dirty="0" smtClean="0"/>
              <a:t>у јувенилно</a:t>
            </a:r>
            <a:r>
              <a:rPr lang="sr-Cyrl-RS" sz="2600" dirty="0" smtClean="0"/>
              <a:t>-</a:t>
            </a:r>
            <a:r>
              <a:rPr lang="sl-SI" sz="2600" dirty="0" smtClean="0"/>
              <a:t>адултном</a:t>
            </a:r>
            <a:r>
              <a:rPr lang="sr-Cyrl-RS" sz="2600" dirty="0" smtClean="0"/>
              <a:t>:</a:t>
            </a:r>
          </a:p>
          <a:p>
            <a:pPr marL="1079500" indent="0" eaLnBrk="1" hangingPunct="1">
              <a:lnSpc>
                <a:spcPct val="90000"/>
              </a:lnSpc>
            </a:pPr>
            <a:r>
              <a:rPr lang="sr-Cyrl-RS" sz="2600" dirty="0" smtClean="0"/>
              <a:t>с</a:t>
            </a:r>
            <a:r>
              <a:rPr lang="sl-SI" sz="2600" dirty="0" smtClean="0"/>
              <a:t>пленектомија</a:t>
            </a:r>
            <a:endParaRPr lang="sr-Cyrl-RS" sz="2600" dirty="0" smtClean="0"/>
          </a:p>
          <a:p>
            <a:pPr marL="1079500" indent="0" eaLnBrk="1" hangingPunct="1">
              <a:lnSpc>
                <a:spcPct val="90000"/>
              </a:lnSpc>
            </a:pPr>
            <a:r>
              <a:rPr lang="sl-SI" sz="2600" dirty="0" smtClean="0"/>
              <a:t>ортопедски третман скелетних</a:t>
            </a:r>
            <a:r>
              <a:rPr lang="sr-Cyrl-CS" sz="2600" dirty="0" smtClean="0"/>
              <a:t> лезија</a:t>
            </a:r>
            <a:endParaRPr lang="en-US" sz="2600" dirty="0" smtClean="0"/>
          </a:p>
        </p:txBody>
      </p:sp>
    </p:spTree>
  </p:cSld>
  <p:clrMapOvr>
    <a:masterClrMapping/>
  </p:clrMapOvr>
  <p:transition advTm="334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8" y="1556792"/>
            <a:ext cx="828092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365125">
              <a:buFontTx/>
              <a:buChar char="•"/>
            </a:pPr>
            <a:r>
              <a:rPr lang="sr-Cyrl-CS" sz="3400" b="1" dirty="0" smtClean="0"/>
              <a:t>Типови клиничког испољавања УБМ</a:t>
            </a:r>
            <a:r>
              <a:rPr lang="sr-Cyrl-CS" sz="3400" dirty="0" smtClean="0"/>
              <a:t>:</a:t>
            </a:r>
            <a:endParaRPr lang="sr-Cyrl-RS" sz="3400" dirty="0" smtClean="0"/>
          </a:p>
          <a:p>
            <a:pPr marL="365125" indent="444500">
              <a:buFontTx/>
              <a:buChar char="•"/>
            </a:pPr>
            <a:r>
              <a:rPr lang="sr-Cyrl-CS" sz="3200" dirty="0" smtClean="0"/>
              <a:t>доминира токсична симптоматологија</a:t>
            </a:r>
          </a:p>
          <a:p>
            <a:pPr marL="365125" indent="444500">
              <a:buFontTx/>
              <a:buChar char="•"/>
            </a:pPr>
            <a:r>
              <a:rPr lang="sr-Cyrl-CS" sz="3200" dirty="0" smtClean="0"/>
              <a:t>болест депоновања</a:t>
            </a:r>
          </a:p>
          <a:p>
            <a:pPr marL="365125" indent="444500">
              <a:buFontTx/>
              <a:buChar char="•"/>
            </a:pPr>
            <a:r>
              <a:rPr lang="sr-Cyrl-CS" sz="3200" dirty="0" smtClean="0"/>
              <a:t>дефицит енергетског метаболизма</a:t>
            </a:r>
          </a:p>
          <a:p>
            <a:pPr marL="365125" indent="444500">
              <a:buFontTx/>
              <a:buChar char="•"/>
            </a:pPr>
            <a:r>
              <a:rPr lang="sr-Cyrl-CS" sz="3200" dirty="0" smtClean="0"/>
              <a:t>телесни диморфизам</a:t>
            </a:r>
          </a:p>
          <a:p>
            <a:pPr marL="365125" indent="444500">
              <a:buFontTx/>
              <a:buChar char="•"/>
            </a:pPr>
            <a:r>
              <a:rPr lang="sr-Cyrl-CS" sz="3200" dirty="0" smtClean="0"/>
              <a:t>специфична захваћеност неког органа</a:t>
            </a:r>
            <a:endParaRPr lang="sr-Cyrl-CS" sz="3200" dirty="0"/>
          </a:p>
        </p:txBody>
      </p:sp>
      <p:sp>
        <p:nvSpPr>
          <p:cNvPr id="4" name="Rectangle 3"/>
          <p:cNvSpPr/>
          <p:nvPr/>
        </p:nvSpPr>
        <p:spPr>
          <a:xfrm>
            <a:off x="611560" y="260648"/>
            <a:ext cx="7848872" cy="107721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ctr"/>
            <a:r>
              <a:rPr lang="en-US" sz="3200" b="1" dirty="0" smtClean="0"/>
              <a:t>УРО</a:t>
            </a:r>
            <a:r>
              <a:rPr lang="sr-Cyrl-CS" sz="3200" b="1" dirty="0" smtClean="0"/>
              <a:t>Ђ</a:t>
            </a:r>
            <a:r>
              <a:rPr lang="en-US" sz="3200" b="1" dirty="0" smtClean="0"/>
              <a:t>ЕНЕ </a:t>
            </a:r>
            <a:r>
              <a:rPr lang="sr-Cyrl-RS" sz="3200" b="1" dirty="0" smtClean="0"/>
              <a:t>БОЛЕСТИ </a:t>
            </a:r>
            <a:r>
              <a:rPr lang="en-US" sz="3200" b="1" dirty="0" smtClean="0"/>
              <a:t>МЕТАБОЛИЗМА</a:t>
            </a:r>
            <a:endParaRPr lang="sr-Cyrl-CS" sz="3200" b="1" dirty="0" smtClean="0"/>
          </a:p>
          <a:p>
            <a:pPr algn="ctr"/>
            <a:r>
              <a:rPr lang="sr-Latn-CS" sz="3200" b="1" dirty="0" smtClean="0"/>
              <a:t> </a:t>
            </a:r>
            <a:r>
              <a:rPr lang="sr-Cyrl-CS" sz="3200" b="1" dirty="0" smtClean="0"/>
              <a:t>(УБМ)</a:t>
            </a:r>
            <a:endParaRPr lang="en-US" sz="3200" b="1" dirty="0"/>
          </a:p>
        </p:txBody>
      </p:sp>
    </p:spTree>
  </p:cSld>
  <p:clrMapOvr>
    <a:masterClrMapping/>
  </p:clrMapOvr>
  <p:transition advTm="2196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algn="ctr" eaLnBrk="1" hangingPunct="1"/>
            <a:r>
              <a:rPr lang="sr-Cyrl-CS" sz="3200" b="1" dirty="0" smtClean="0"/>
              <a:t>СФИНГОМИЈЕЛИНСКА ЛИПИДОЗА</a:t>
            </a:r>
            <a:br>
              <a:rPr lang="sr-Cyrl-CS" sz="3200" b="1" dirty="0" smtClean="0"/>
            </a:br>
            <a:r>
              <a:rPr lang="sr-Latn-CS" sz="3200" b="1" dirty="0" smtClean="0"/>
              <a:t>Niemann-Pick</a:t>
            </a:r>
            <a:r>
              <a:rPr lang="sr-Cyrl-RS" sz="3200" b="1" dirty="0" smtClean="0"/>
              <a:t>-ова болест</a:t>
            </a:r>
            <a:r>
              <a:rPr lang="sr-Latn-CS" sz="3200" dirty="0" smtClean="0"/>
              <a:t> </a:t>
            </a:r>
            <a:endParaRPr lang="en-US" sz="3200" dirty="0" smtClean="0"/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568952" cy="4724400"/>
          </a:xfrm>
        </p:spPr>
        <p:txBody>
          <a:bodyPr/>
          <a:lstStyle/>
          <a:p>
            <a:pPr marL="269875" indent="-269875">
              <a:lnSpc>
                <a:spcPct val="80000"/>
              </a:lnSpc>
            </a:pPr>
            <a:r>
              <a:rPr lang="sr-Cyrl-CS" sz="2000" dirty="0" smtClean="0">
                <a:solidFill>
                  <a:srgbClr val="FFFF00"/>
                </a:solidFill>
              </a:rPr>
              <a:t> </a:t>
            </a:r>
            <a:r>
              <a:rPr lang="sl-SI" sz="2400" dirty="0" smtClean="0"/>
              <a:t>Депонован сфингомијелин  у ретикулохистиоцитним и ћелијама</a:t>
            </a:r>
            <a:r>
              <a:rPr lang="sr-Cyrl-RS" sz="2400" dirty="0" smtClean="0"/>
              <a:t> </a:t>
            </a:r>
            <a:r>
              <a:rPr lang="sl-SI" sz="2400" dirty="0" smtClean="0"/>
              <a:t>висцералних органа и нервном ткиву</a:t>
            </a:r>
            <a:endParaRPr lang="sr-Latn-RS" sz="2400" dirty="0" smtClean="0"/>
          </a:p>
          <a:p>
            <a:pPr marL="269875" indent="-269875">
              <a:lnSpc>
                <a:spcPct val="80000"/>
              </a:lnSpc>
            </a:pPr>
            <a:r>
              <a:rPr lang="sl-SI" sz="2400" dirty="0" smtClean="0"/>
              <a:t>Дефицитаран ензим је </a:t>
            </a:r>
            <a:r>
              <a:rPr lang="sr-Cyrl-RS" sz="2400" dirty="0" smtClean="0"/>
              <a:t>сфингомијелиназа</a:t>
            </a:r>
          </a:p>
          <a:p>
            <a:pPr marL="269875" indent="-269875">
              <a:lnSpc>
                <a:spcPct val="80000"/>
              </a:lnSpc>
            </a:pPr>
            <a:r>
              <a:rPr lang="sr-Cyrl-RS" sz="2400" dirty="0" smtClean="0"/>
              <a:t>Г</a:t>
            </a:r>
            <a:r>
              <a:rPr lang="sl-SI" sz="2400" dirty="0" smtClean="0"/>
              <a:t>англијске ћелије пропадају. </a:t>
            </a:r>
            <a:endParaRPr lang="sr-Cyrl-RS" sz="2400" dirty="0" smtClean="0"/>
          </a:p>
          <a:p>
            <a:pPr marL="269875" indent="-269875">
              <a:lnSpc>
                <a:spcPct val="80000"/>
              </a:lnSpc>
            </a:pPr>
            <a:r>
              <a:rPr lang="sr-Cyrl-RS" sz="2400" dirty="0" smtClean="0"/>
              <a:t>Испољавља се већ</a:t>
            </a:r>
            <a:r>
              <a:rPr lang="sl-SI" sz="2400" dirty="0" smtClean="0"/>
              <a:t> у првих 6 месеци живота. </a:t>
            </a:r>
            <a:endParaRPr lang="sr-Cyrl-RS" sz="2400" dirty="0" smtClean="0"/>
          </a:p>
          <a:p>
            <a:pPr marL="269875" indent="-269875">
              <a:lnSpc>
                <a:spcPct val="80000"/>
              </a:lnSpc>
            </a:pPr>
            <a:r>
              <a:rPr lang="sr-Cyrl-RS" sz="2400" dirty="0" smtClean="0"/>
              <a:t>У</a:t>
            </a:r>
            <a:r>
              <a:rPr lang="sl-SI" sz="2400" dirty="0" smtClean="0"/>
              <a:t>већа</a:t>
            </a:r>
            <a:r>
              <a:rPr lang="sr-Cyrl-RS" sz="2400" dirty="0" smtClean="0"/>
              <a:t>ни су</a:t>
            </a:r>
            <a:r>
              <a:rPr lang="sl-SI" sz="2400" dirty="0" smtClean="0"/>
              <a:t> јетр</a:t>
            </a:r>
            <a:r>
              <a:rPr lang="sr-Cyrl-RS" sz="2400" dirty="0" smtClean="0"/>
              <a:t>а</a:t>
            </a:r>
            <a:r>
              <a:rPr lang="sl-SI" sz="2400" dirty="0" smtClean="0"/>
              <a:t> и слезин</a:t>
            </a:r>
            <a:r>
              <a:rPr lang="sr-Cyrl-RS" sz="2400" dirty="0" smtClean="0"/>
              <a:t>а</a:t>
            </a:r>
            <a:r>
              <a:rPr lang="sl-SI" sz="2400" dirty="0" smtClean="0"/>
              <a:t>. </a:t>
            </a:r>
            <a:endParaRPr lang="sr-Cyrl-RS" sz="2400" dirty="0" smtClean="0"/>
          </a:p>
          <a:p>
            <a:pPr marL="269875" indent="-269875">
              <a:lnSpc>
                <a:spcPct val="80000"/>
              </a:lnSpc>
            </a:pPr>
            <a:r>
              <a:rPr lang="sl-SI" sz="2400" dirty="0" smtClean="0"/>
              <a:t>Симптоми </a:t>
            </a:r>
            <a:r>
              <a:rPr lang="sr-Cyrl-RS" sz="2400" dirty="0" smtClean="0"/>
              <a:t>од стране </a:t>
            </a:r>
            <a:r>
              <a:rPr lang="sl-SI" sz="2400" dirty="0" smtClean="0"/>
              <a:t>ЦНС-а су:</a:t>
            </a:r>
            <a:r>
              <a:rPr lang="sr-Cyrl-RS" sz="2400" dirty="0" smtClean="0"/>
              <a:t> </a:t>
            </a:r>
            <a:r>
              <a:rPr lang="sl-SI" sz="2400" dirty="0" smtClean="0"/>
              <a:t>деменција, апатија, миоклоничке конвулзије и тертраплегија</a:t>
            </a:r>
            <a:r>
              <a:rPr lang="sr-Cyrl-RS" sz="2400" dirty="0" smtClean="0"/>
              <a:t>, </a:t>
            </a:r>
            <a:r>
              <a:rPr lang="sl-SI" sz="2400" dirty="0" smtClean="0"/>
              <a:t>слепило и црвена мрља на ретини</a:t>
            </a:r>
            <a:r>
              <a:rPr lang="sr-Cyrl-RS" sz="2400" dirty="0" smtClean="0"/>
              <a:t> </a:t>
            </a:r>
          </a:p>
          <a:p>
            <a:pPr marL="269875" indent="-269875">
              <a:lnSpc>
                <a:spcPct val="80000"/>
              </a:lnSpc>
            </a:pPr>
            <a:r>
              <a:rPr lang="sl-SI" sz="2400" dirty="0" smtClean="0"/>
              <a:t> ДИЈАГНОЗА :</a:t>
            </a:r>
            <a:endParaRPr lang="sr-Cyrl-RS" sz="2400" dirty="0" smtClean="0"/>
          </a:p>
          <a:p>
            <a:pPr marL="539750" indent="-90488">
              <a:lnSpc>
                <a:spcPct val="80000"/>
              </a:lnSpc>
            </a:pPr>
            <a:r>
              <a:rPr lang="sl-SI" sz="2400" dirty="0" smtClean="0"/>
              <a:t>џиновске пенасте ћелије у костној  сржи, л</a:t>
            </a:r>
            <a:r>
              <a:rPr lang="sr-Cyrl-RS" sz="2400" dirty="0" smtClean="0"/>
              <a:t>имфним</a:t>
            </a:r>
            <a:r>
              <a:rPr lang="sl-SI" sz="2400" dirty="0" smtClean="0"/>
              <a:t> чворовима, јетри и слезини</a:t>
            </a:r>
            <a:endParaRPr lang="sr-Cyrl-RS" sz="2400" dirty="0" smtClean="0"/>
          </a:p>
          <a:p>
            <a:pPr marL="539750" indent="-90488">
              <a:lnSpc>
                <a:spcPct val="80000"/>
              </a:lnSpc>
            </a:pPr>
            <a:r>
              <a:rPr lang="sl-SI" sz="2400" dirty="0" smtClean="0"/>
              <a:t>у периферној крви пенушави лимфоцити  и</a:t>
            </a:r>
            <a:r>
              <a:rPr lang="sr-Cyrl-CS" sz="2400" dirty="0" smtClean="0"/>
              <a:t> </a:t>
            </a:r>
            <a:r>
              <a:rPr lang="sl-SI" sz="2400" dirty="0" smtClean="0"/>
              <a:t> </a:t>
            </a:r>
            <a:r>
              <a:rPr lang="sr-Cyrl-CS" sz="2400" dirty="0" smtClean="0"/>
              <a:t>повишена </a:t>
            </a:r>
            <a:r>
              <a:rPr lang="sl-SI" sz="2400" dirty="0" smtClean="0"/>
              <a:t>к</a:t>
            </a:r>
            <a:r>
              <a:rPr lang="sr-Cyrl-RS" sz="2400" dirty="0" smtClean="0"/>
              <a:t>исела</a:t>
            </a:r>
            <a:r>
              <a:rPr lang="sl-SI" sz="2400" dirty="0" smtClean="0"/>
              <a:t> </a:t>
            </a:r>
            <a:r>
              <a:rPr lang="sr-Cyrl-RS" sz="2400" dirty="0" smtClean="0"/>
              <a:t>ф</a:t>
            </a:r>
            <a:r>
              <a:rPr lang="sl-SI" sz="2400" dirty="0" smtClean="0"/>
              <a:t>осфатаз</a:t>
            </a:r>
            <a:r>
              <a:rPr lang="sr-Cyrl-CS" sz="2400" dirty="0" smtClean="0"/>
              <a:t>а</a:t>
            </a:r>
            <a:endParaRPr lang="sr-Cyrl-RS" sz="2400" dirty="0" smtClean="0"/>
          </a:p>
          <a:p>
            <a:pPr marL="0" indent="269875">
              <a:lnSpc>
                <a:spcPct val="80000"/>
              </a:lnSpc>
            </a:pPr>
            <a:r>
              <a:rPr lang="sl-SI" sz="2400" dirty="0" smtClean="0"/>
              <a:t>Лечење не постоји. 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</p:txBody>
      </p:sp>
    </p:spTree>
  </p:cSld>
  <p:clrMapOvr>
    <a:masterClrMapping/>
  </p:clrMapOvr>
  <p:transition advTm="6692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-171400"/>
            <a:ext cx="8639175" cy="1462087"/>
          </a:xfrm>
        </p:spPr>
        <p:txBody>
          <a:bodyPr anchor="b"/>
          <a:lstStyle/>
          <a:p>
            <a:pPr algn="ctr" eaLnBrk="1" hangingPunct="1"/>
            <a:r>
              <a:rPr lang="en-US" sz="3200" b="1" dirty="0" smtClean="0"/>
              <a:t>ХИПЕРЛИПОПРОТЕИНЕМИЈЕ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650288" cy="4038600"/>
          </a:xfrm>
        </p:spPr>
        <p:txBody>
          <a:bodyPr/>
          <a:lstStyle/>
          <a:p>
            <a:pPr marL="449263" indent="-449263" eaLnBrk="1" hangingPunct="1">
              <a:lnSpc>
                <a:spcPct val="80000"/>
              </a:lnSpc>
            </a:pPr>
            <a:r>
              <a:rPr lang="en-US" sz="2400" dirty="0" smtClean="0"/>
              <a:t>ПРИМАРНЕ ХИПЕРЛИПОПРОТЕИНЕМИЈЕ</a:t>
            </a:r>
            <a:r>
              <a:rPr lang="sr-Cyrl-RS" sz="2400" dirty="0" smtClean="0"/>
              <a:t>- </a:t>
            </a:r>
            <a:r>
              <a:rPr lang="en-US" sz="2400" dirty="0" smtClean="0"/>
              <a:t>последица</a:t>
            </a:r>
            <a:r>
              <a:rPr lang="sr-Cyrl-RS" sz="2400" dirty="0" smtClean="0"/>
              <a:t> </a:t>
            </a:r>
            <a:r>
              <a:rPr lang="en-US" sz="2400" dirty="0" smtClean="0"/>
              <a:t>генетског  дефекта </a:t>
            </a:r>
            <a:endParaRPr lang="sr-Cyrl-RS" sz="2400" dirty="0" smtClean="0"/>
          </a:p>
          <a:p>
            <a:pPr marL="449263" indent="-449263" eaLnBrk="1" hangingPunct="1">
              <a:lnSpc>
                <a:spcPct val="80000"/>
              </a:lnSpc>
            </a:pPr>
            <a:r>
              <a:rPr lang="en-US" sz="2400" dirty="0" smtClean="0"/>
              <a:t>СЕКУНДАРНЕ ХИПЕРЛИПОПРОТЕИНЕМИЈЕ</a:t>
            </a:r>
            <a:r>
              <a:rPr lang="sr-Cyrl-RS" sz="2400" dirty="0" smtClean="0"/>
              <a:t>- </a:t>
            </a:r>
            <a:r>
              <a:rPr lang="en-US" sz="2400" dirty="0" smtClean="0"/>
              <a:t>последица других болести </a:t>
            </a:r>
            <a:endParaRPr lang="sr-Cyrl-RS" sz="2400" dirty="0" smtClean="0"/>
          </a:p>
          <a:p>
            <a:pPr marL="449263" indent="-449263" eaLnBrk="1" hangingPunct="1">
              <a:lnSpc>
                <a:spcPct val="80000"/>
              </a:lnSpc>
            </a:pPr>
            <a:r>
              <a:rPr lang="en-US" sz="2400" dirty="0" smtClean="0"/>
              <a:t>Класификација по препоруци СЗО прем</a:t>
            </a:r>
            <a:r>
              <a:rPr lang="sr-Cyrl-RS" sz="2400" dirty="0" smtClean="0"/>
              <a:t>а </a:t>
            </a:r>
            <a:r>
              <a:rPr lang="en-US" sz="2400" dirty="0" smtClean="0"/>
              <a:t>електрофорези</a:t>
            </a:r>
            <a:endParaRPr lang="sr-Cyrl-RS" sz="2400" dirty="0" smtClean="0"/>
          </a:p>
          <a:p>
            <a:pPr marL="449263" indent="-449263" eaLnBrk="1" hangingPunct="1">
              <a:lnSpc>
                <a:spcPct val="80000"/>
              </a:lnSpc>
            </a:pPr>
            <a:r>
              <a:rPr lang="en-US" sz="2400" dirty="0" smtClean="0"/>
              <a:t> ПРИМАРНЕ ДИСЛИПОПРОТЕИ</a:t>
            </a:r>
            <a:r>
              <a:rPr lang="sr-Cyrl-CS" sz="2400" dirty="0" smtClean="0"/>
              <a:t>Н</a:t>
            </a:r>
            <a:r>
              <a:rPr lang="en-US" sz="2400" dirty="0" smtClean="0"/>
              <a:t>ЕМИЈЕ (Тип </a:t>
            </a:r>
            <a:r>
              <a:rPr lang="sr-Latn-CS" sz="2400" dirty="0" smtClean="0"/>
              <a:t>I</a:t>
            </a:r>
            <a:r>
              <a:rPr lang="en-US" sz="2400" dirty="0" smtClean="0"/>
              <a:t>,</a:t>
            </a:r>
            <a:r>
              <a:rPr lang="sr-Latn-CS" sz="2400" dirty="0" smtClean="0"/>
              <a:t> II</a:t>
            </a:r>
            <a:r>
              <a:rPr lang="en-US" sz="2400" dirty="0" smtClean="0"/>
              <a:t>,</a:t>
            </a:r>
            <a:r>
              <a:rPr lang="sr-Latn-CS" sz="2400" dirty="0" smtClean="0"/>
              <a:t> III</a:t>
            </a:r>
            <a:r>
              <a:rPr lang="en-US" sz="2400" dirty="0" smtClean="0"/>
              <a:t> и </a:t>
            </a:r>
            <a:r>
              <a:rPr lang="sr-Latn-CS" sz="2400" dirty="0" smtClean="0"/>
              <a:t>IV</a:t>
            </a:r>
            <a:r>
              <a:rPr lang="en-US" sz="2400" dirty="0" smtClean="0"/>
              <a:t> ) </a:t>
            </a:r>
            <a:endParaRPr lang="sr-Cyrl-RS" sz="2400" dirty="0" smtClean="0"/>
          </a:p>
          <a:p>
            <a:pPr marL="449263" indent="-449263" eaLnBrk="1" hangingPunct="1">
              <a:lnSpc>
                <a:spcPct val="80000"/>
              </a:lnSpc>
            </a:pPr>
            <a:r>
              <a:rPr lang="en-US" sz="2400" dirty="0" smtClean="0"/>
              <a:t>Само се дв</a:t>
            </a:r>
            <a:r>
              <a:rPr lang="sr-Cyrl-CS" sz="2400" dirty="0" smtClean="0"/>
              <a:t>е </a:t>
            </a:r>
            <a:r>
              <a:rPr lang="en-US" sz="2400" dirty="0" smtClean="0"/>
              <a:t>срећу код деце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sr-Cyrl-CS" sz="2400" dirty="0" smtClean="0">
                <a:solidFill>
                  <a:srgbClr val="FFFF00"/>
                </a:solidFill>
              </a:rPr>
              <a:t>!</a:t>
            </a:r>
            <a:endParaRPr lang="en-US" sz="24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 advTm="1819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7956376" cy="1246063"/>
          </a:xfrm>
        </p:spPr>
        <p:txBody>
          <a:bodyPr anchor="b"/>
          <a:lstStyle/>
          <a:p>
            <a:pPr algn="ctr" eaLnBrk="1" hangingPunct="1"/>
            <a:r>
              <a:rPr lang="en-US" sz="3200" b="1" dirty="0" smtClean="0"/>
              <a:t>ТИП </a:t>
            </a:r>
            <a:r>
              <a:rPr lang="sr-Latn-CS" sz="3200" b="1" dirty="0" smtClean="0"/>
              <a:t>I</a:t>
            </a:r>
            <a:r>
              <a:rPr lang="sr-Cyrl-RS" sz="3200" dirty="0" smtClean="0"/>
              <a:t>-</a:t>
            </a:r>
            <a:r>
              <a:rPr lang="en-US" sz="3200" b="1" dirty="0" smtClean="0"/>
              <a:t> ФАМИЛИЈАРНА ХИПЕРХИЛОМИКРОНЕМИЈА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8912" y="1412776"/>
            <a:ext cx="8775576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Н</a:t>
            </a:r>
            <a:r>
              <a:rPr lang="en-US" sz="2600" dirty="0" smtClean="0"/>
              <a:t>едостатак  липопротеин</a:t>
            </a:r>
            <a:r>
              <a:rPr lang="sr-Cyrl-RS" sz="2600" dirty="0" smtClean="0"/>
              <a:t>ске </a:t>
            </a:r>
            <a:r>
              <a:rPr lang="en-US" sz="2600" dirty="0" smtClean="0"/>
              <a:t>липазе </a:t>
            </a:r>
            <a:endParaRPr lang="sr-Cyrl-R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Д</a:t>
            </a:r>
            <a:r>
              <a:rPr lang="en-US" sz="2600" dirty="0" smtClean="0"/>
              <a:t>ефектно уклањање триглицерида  из </a:t>
            </a:r>
            <a:r>
              <a:rPr lang="sr-Cyrl-CS" sz="2600" dirty="0" smtClean="0"/>
              <a:t> хиломикрона плазме.</a:t>
            </a:r>
            <a:endParaRPr lang="sr-Cyrl-R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Х</a:t>
            </a:r>
            <a:r>
              <a:rPr lang="en-US" sz="2600" dirty="0" smtClean="0"/>
              <a:t>иломикрони се нагомилавају у серуму - липемичан и наште</a:t>
            </a:r>
            <a:endParaRPr lang="sr-Cyrl-RS" sz="2600" dirty="0" smtClean="0"/>
          </a:p>
          <a:p>
            <a:pPr>
              <a:lnSpc>
                <a:spcPct val="80000"/>
              </a:lnSpc>
            </a:pPr>
            <a:r>
              <a:rPr lang="sr-Cyrl-RS" sz="2600" dirty="0" smtClean="0"/>
              <a:t>Н</a:t>
            </a:r>
            <a:r>
              <a:rPr lang="en-US" sz="2600" dirty="0" smtClean="0"/>
              <a:t>аслеђује се АР</a:t>
            </a:r>
            <a:r>
              <a:rPr lang="sr-Cyrl-RS" sz="2600" dirty="0" smtClean="0"/>
              <a:t>, ј</a:t>
            </a:r>
            <a:r>
              <a:rPr lang="sr-Cyrl-CS" sz="2600" dirty="0" smtClean="0"/>
              <a:t>авља се </a:t>
            </a:r>
            <a:r>
              <a:rPr lang="en-US" sz="2600" dirty="0" smtClean="0"/>
              <a:t>око 10</a:t>
            </a:r>
            <a:r>
              <a:rPr lang="sr-Cyrl-RS" sz="2600" dirty="0" smtClean="0"/>
              <a:t>.</a:t>
            </a:r>
            <a:r>
              <a:rPr lang="en-US" sz="2600" dirty="0" smtClean="0"/>
              <a:t> год</a:t>
            </a:r>
            <a:r>
              <a:rPr lang="sr-Cyrl-RS" sz="2600" dirty="0" smtClean="0"/>
              <a:t>ине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Клиничка слика:</a:t>
            </a:r>
          </a:p>
          <a:p>
            <a:pPr indent="376238" eaLnBrk="1" hangingPunct="1">
              <a:lnSpc>
                <a:spcPct val="80000"/>
              </a:lnSpc>
              <a:tabLst>
                <a:tab pos="630238" algn="l"/>
              </a:tabLst>
            </a:pPr>
            <a:r>
              <a:rPr lang="en-US" sz="2600" dirty="0" smtClean="0"/>
              <a:t>абдоминални болови </a:t>
            </a:r>
            <a:endParaRPr lang="sr-Cyrl-RS" sz="2600" dirty="0" smtClean="0"/>
          </a:p>
          <a:p>
            <a:pPr indent="376238" eaLnBrk="1" hangingPunct="1">
              <a:lnSpc>
                <a:spcPct val="80000"/>
              </a:lnSpc>
              <a:tabLst>
                <a:tab pos="630238" algn="l"/>
              </a:tabLst>
            </a:pPr>
            <a:r>
              <a:rPr lang="en-US" sz="2600" dirty="0" smtClean="0"/>
              <a:t>еруптивни ксантоми</a:t>
            </a:r>
            <a:endParaRPr lang="sr-Cyrl-RS" sz="2600" dirty="0" smtClean="0"/>
          </a:p>
          <a:p>
            <a:pPr indent="376238" eaLnBrk="1" hangingPunct="1">
              <a:lnSpc>
                <a:spcPct val="80000"/>
              </a:lnSpc>
              <a:tabLst>
                <a:tab pos="630238" algn="l"/>
              </a:tabLst>
            </a:pPr>
            <a:r>
              <a:rPr lang="sr-Cyrl-RS" sz="2600" dirty="0" smtClean="0"/>
              <a:t>х</a:t>
            </a:r>
            <a:r>
              <a:rPr lang="en-US" sz="2600" dirty="0" smtClean="0"/>
              <a:t>епатоспленомегалија</a:t>
            </a:r>
            <a:endParaRPr lang="sr-Cyrl-RS" sz="2600" dirty="0" smtClean="0"/>
          </a:p>
          <a:p>
            <a:pPr indent="376238" eaLnBrk="1" hangingPunct="1">
              <a:lnSpc>
                <a:spcPct val="80000"/>
              </a:lnSpc>
              <a:tabLst>
                <a:tab pos="630238" algn="l"/>
              </a:tabLst>
            </a:pPr>
            <a:r>
              <a:rPr lang="en-US" sz="2600" dirty="0" smtClean="0"/>
              <a:t>липемија ретине. </a:t>
            </a:r>
          </a:p>
          <a:p>
            <a:pPr eaLnBrk="1" hangingPunct="1">
              <a:lnSpc>
                <a:spcPct val="80000"/>
              </a:lnSpc>
            </a:pPr>
            <a:endParaRPr lang="en-US" sz="1800" b="1" dirty="0" smtClean="0"/>
          </a:p>
          <a:p>
            <a:pPr eaLnBrk="1" hangingPunct="1"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ransition advTm="3586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7956376" cy="1246063"/>
          </a:xfrm>
        </p:spPr>
        <p:txBody>
          <a:bodyPr anchor="b"/>
          <a:lstStyle/>
          <a:p>
            <a:pPr algn="ctr" eaLnBrk="1" hangingPunct="1"/>
            <a:r>
              <a:rPr lang="en-US" sz="3200" b="1" dirty="0" smtClean="0"/>
              <a:t>ТИП </a:t>
            </a:r>
            <a:r>
              <a:rPr lang="sr-Latn-CS" sz="3200" b="1" dirty="0" smtClean="0"/>
              <a:t>I</a:t>
            </a:r>
            <a:r>
              <a:rPr lang="sr-Cyrl-RS" sz="3200" dirty="0" smtClean="0"/>
              <a:t>-</a:t>
            </a:r>
            <a:r>
              <a:rPr lang="en-US" sz="3200" b="1" dirty="0" smtClean="0"/>
              <a:t> ФАМИЛИЈАРНА ХИПЕРХИЛОМИКРОНЕМИЈА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568952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Дијагноза: е</a:t>
            </a:r>
            <a:r>
              <a:rPr lang="en-US" sz="2600" dirty="0" smtClean="0"/>
              <a:t>лектрофореза - широка трака хилом</a:t>
            </a:r>
            <a:r>
              <a:rPr lang="sr-Cyrl-RS" sz="2600" dirty="0" smtClean="0"/>
              <a:t>и</a:t>
            </a:r>
            <a:r>
              <a:rPr lang="en-US" sz="2600" dirty="0" smtClean="0"/>
              <a:t>крона.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Триглицериди су</a:t>
            </a:r>
            <a:r>
              <a:rPr lang="sr-Latn-RS" sz="2600" dirty="0" smtClean="0"/>
              <a:t> </a:t>
            </a:r>
            <a:r>
              <a:rPr lang="sr-Cyrl-RS" sz="2600" dirty="0" smtClean="0"/>
              <a:t>изузетно</a:t>
            </a:r>
            <a:r>
              <a:rPr lang="en-US" sz="2600" dirty="0" smtClean="0"/>
              <a:t> високи</a:t>
            </a:r>
            <a:r>
              <a:rPr lang="sr-Cyrl-RS" sz="2600" dirty="0" smtClean="0"/>
              <a:t> (40-113 </a:t>
            </a:r>
            <a:r>
              <a:rPr lang="sr-Latn-RS" sz="2600" dirty="0" smtClean="0"/>
              <a:t>mmol/l), </a:t>
            </a:r>
            <a:r>
              <a:rPr lang="sr-Cyrl-RS" sz="2600" dirty="0" smtClean="0"/>
              <a:t>повишен</a:t>
            </a:r>
            <a:r>
              <a:rPr lang="sr-Latn-RS" sz="2600" dirty="0" smtClean="0"/>
              <a:t> </a:t>
            </a:r>
            <a:r>
              <a:rPr lang="sr-Cyrl-RS" sz="2600" dirty="0" smtClean="0"/>
              <a:t>је</a:t>
            </a:r>
            <a:r>
              <a:rPr lang="sr-Latn-RS" sz="2600" dirty="0" smtClean="0"/>
              <a:t> </a:t>
            </a:r>
            <a:r>
              <a:rPr lang="sr-Cyrl-RS" sz="2600" dirty="0" smtClean="0"/>
              <a:t>и</a:t>
            </a:r>
            <a:r>
              <a:rPr lang="sr-Latn-RS" sz="2600" dirty="0" smtClean="0"/>
              <a:t> </a:t>
            </a:r>
            <a:r>
              <a:rPr lang="sr-Cyrl-RS" sz="2600" dirty="0" smtClean="0"/>
              <a:t>холестерол</a:t>
            </a:r>
            <a:endParaRPr lang="en-US" sz="2600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Оболели нису склони раној појави артериосклерозе али су склони  акутном панкреатит</a:t>
            </a:r>
            <a:r>
              <a:rPr lang="sr-Cyrl-RS" sz="2600" dirty="0" smtClean="0"/>
              <a:t>ис</a:t>
            </a:r>
            <a:r>
              <a:rPr lang="en-US" sz="2600" dirty="0" smtClean="0"/>
              <a:t>у. 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Терапија:</a:t>
            </a:r>
            <a:r>
              <a:rPr lang="en-US" sz="2600" dirty="0" smtClean="0"/>
              <a:t> рестрикција масти у храни  2-3</a:t>
            </a:r>
            <a:r>
              <a:rPr lang="sr-Latn-RS" sz="2600" dirty="0" smtClean="0"/>
              <a:t> gr </a:t>
            </a:r>
            <a:r>
              <a:rPr lang="en-US" sz="2600" dirty="0" smtClean="0"/>
              <a:t>на дан а потом 10 </a:t>
            </a:r>
            <a:r>
              <a:rPr lang="sr-Latn-RS" sz="2600" dirty="0" smtClean="0"/>
              <a:t>gr</a:t>
            </a:r>
            <a:r>
              <a:rPr lang="en-US" sz="2600" dirty="0" smtClean="0"/>
              <a:t> дневно</a:t>
            </a:r>
            <a:r>
              <a:rPr lang="sr-Cyrl-RS" sz="2600" dirty="0" smtClean="0"/>
              <a:t>, </a:t>
            </a:r>
            <a:r>
              <a:rPr lang="en-US" sz="2600" dirty="0" smtClean="0"/>
              <a:t>старија деца  испод 20 </a:t>
            </a:r>
            <a:r>
              <a:rPr lang="sr-Latn-RS" sz="2600" dirty="0" smtClean="0"/>
              <a:t>gr </a:t>
            </a:r>
            <a:r>
              <a:rPr lang="en-US" sz="2600" dirty="0" smtClean="0"/>
              <a:t>дневно</a:t>
            </a:r>
            <a:r>
              <a:rPr lang="sr-Cyrl-RS" sz="2600" dirty="0" smtClean="0"/>
              <a:t>. </a:t>
            </a:r>
          </a:p>
          <a:p>
            <a:pPr eaLnBrk="1" hangingPunct="1">
              <a:lnSpc>
                <a:spcPct val="80000"/>
              </a:lnSpc>
            </a:pPr>
            <a:endParaRPr lang="en-US" sz="1800" b="1" dirty="0" smtClean="0"/>
          </a:p>
          <a:p>
            <a:pPr eaLnBrk="1" hangingPunct="1">
              <a:lnSpc>
                <a:spcPct val="80000"/>
              </a:lnSpc>
            </a:pPr>
            <a:endParaRPr lang="en-US" sz="1800" dirty="0" smtClean="0"/>
          </a:p>
        </p:txBody>
      </p:sp>
    </p:spTree>
  </p:cSld>
  <p:clrMapOvr>
    <a:masterClrMapping/>
  </p:clrMapOvr>
  <p:transition advTm="3792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00"/>
            <a:ext cx="8839200" cy="1462088"/>
          </a:xfrm>
        </p:spPr>
        <p:txBody>
          <a:bodyPr anchor="b"/>
          <a:lstStyle/>
          <a:p>
            <a:pPr marL="449263" algn="ctr" eaLnBrk="1" hangingPunct="1"/>
            <a:r>
              <a:rPr lang="en-US" sz="3200" dirty="0" smtClean="0">
                <a:latin typeface="+mn-lt"/>
              </a:rPr>
              <a:t>ТИП </a:t>
            </a:r>
            <a:r>
              <a:rPr lang="sr-Latn-CS" sz="3200" dirty="0" smtClean="0">
                <a:latin typeface="+mn-lt"/>
              </a:rPr>
              <a:t>II</a:t>
            </a:r>
            <a:r>
              <a:rPr lang="sr-Cyrl-RS" sz="3200" dirty="0" smtClean="0">
                <a:latin typeface="+mn-lt"/>
              </a:rPr>
              <a:t>а</a:t>
            </a:r>
            <a:r>
              <a:rPr lang="sr-Latn-CS" sz="3200" dirty="0" smtClean="0">
                <a:latin typeface="+mn-lt"/>
              </a:rPr>
              <a:t>-</a:t>
            </a:r>
            <a:r>
              <a:rPr lang="en-US" sz="3200" dirty="0" smtClean="0">
                <a:latin typeface="+mn-lt"/>
              </a:rPr>
              <a:t> ФАМИЛИЈАРНА</a:t>
            </a:r>
            <a:r>
              <a:rPr lang="sr-Latn-RS" sz="3200" dirty="0" smtClean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ХИПЕРХОЛЕСТЕРОЛЕМИЈА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371600"/>
            <a:ext cx="8496944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Наслеђује се аутозомно доминантно, најчешћа наследна болест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Инциденција код хетерозигота 1:500, а код хомозигота </a:t>
            </a:r>
            <a:r>
              <a:rPr lang="sr-Latn-RS" sz="2600" dirty="0" smtClean="0"/>
              <a:t> </a:t>
            </a:r>
            <a:r>
              <a:rPr lang="sr-Cyrl-RS" sz="2600" dirty="0" smtClean="0"/>
              <a:t>1: 1000000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Дефект рец</a:t>
            </a:r>
            <a:r>
              <a:rPr lang="sr-Cyrl-RS" sz="2600" dirty="0" smtClean="0"/>
              <a:t>ептора</a:t>
            </a:r>
            <a:r>
              <a:rPr lang="en-US" sz="2600" dirty="0" smtClean="0"/>
              <a:t> на површини ћелиј</a:t>
            </a:r>
            <a:r>
              <a:rPr lang="sr-Cyrl-CS" sz="2600" dirty="0" smtClean="0"/>
              <a:t>а</a:t>
            </a:r>
            <a:r>
              <a:rPr lang="en-US" sz="2600" dirty="0" smtClean="0"/>
              <a:t> за везивање и деградацију</a:t>
            </a:r>
            <a:r>
              <a:rPr lang="sr-Cyrl-RS" sz="2600" dirty="0" smtClean="0"/>
              <a:t> </a:t>
            </a:r>
            <a:r>
              <a:rPr lang="sr-Cyrl-CS" sz="2600" dirty="0" smtClean="0"/>
              <a:t>липопротеина мале густине 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Липиди (холестерол) се таложе у ткивима </a:t>
            </a:r>
            <a:endParaRPr lang="sr-Cyrl-R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Т</a:t>
            </a:r>
            <a:r>
              <a:rPr lang="en-US" sz="2600" dirty="0" smtClean="0"/>
              <a:t>етивни  ксантоми</a:t>
            </a:r>
            <a:r>
              <a:rPr lang="sr-Cyrl-CS" sz="2600" dirty="0" smtClean="0"/>
              <a:t>; у кожи око зглобова -туберозни ксантоми; у кожи палпебре-ксантелазме;</a:t>
            </a:r>
            <a:r>
              <a:rPr lang="sr-Latn-CS" sz="2600" dirty="0" smtClean="0"/>
              <a:t> </a:t>
            </a:r>
            <a:r>
              <a:rPr lang="en-US" sz="2600" dirty="0" smtClean="0"/>
              <a:t>на рожњачи </a:t>
            </a:r>
            <a:r>
              <a:rPr lang="sr-Latn-RS" sz="2600" i="1" dirty="0" smtClean="0"/>
              <a:t>arcus senilis</a:t>
            </a:r>
            <a:r>
              <a:rPr lang="sr-Cyrl-RS" sz="2600" dirty="0" smtClean="0"/>
              <a:t>, </a:t>
            </a:r>
            <a:r>
              <a:rPr lang="en-US" sz="2600" dirty="0" smtClean="0"/>
              <a:t>у интими артерија  атероми.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600" dirty="0" smtClean="0"/>
              <a:t>Рана појава атеросклерозе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Атеросклероза корон</a:t>
            </a:r>
            <a:r>
              <a:rPr lang="sr-Cyrl-CS" sz="2600" dirty="0" smtClean="0"/>
              <a:t>а</a:t>
            </a:r>
            <a:r>
              <a:rPr lang="en-US" sz="2600" dirty="0" smtClean="0"/>
              <a:t>рних </a:t>
            </a:r>
            <a:r>
              <a:rPr lang="sr-Cyrl-RS" sz="2600" dirty="0" smtClean="0"/>
              <a:t>крвних </a:t>
            </a:r>
            <a:r>
              <a:rPr lang="en-US" sz="2600" dirty="0" smtClean="0"/>
              <a:t>судова</a:t>
            </a:r>
            <a:r>
              <a:rPr lang="sr-Cyrl-RS" sz="2600" dirty="0" smtClean="0"/>
              <a:t>- </a:t>
            </a:r>
            <a:r>
              <a:rPr lang="en-US" sz="2600" dirty="0" smtClean="0"/>
              <a:t>инфаркта миокарда </a:t>
            </a:r>
            <a:r>
              <a:rPr lang="sr-Cyrl-CS" sz="2600" dirty="0" smtClean="0"/>
              <a:t>!</a:t>
            </a:r>
            <a:r>
              <a:rPr lang="sl-SI" sz="2600" dirty="0" smtClean="0"/>
              <a:t>  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000" dirty="0" smtClean="0"/>
          </a:p>
        </p:txBody>
      </p:sp>
    </p:spTree>
  </p:cSld>
  <p:clrMapOvr>
    <a:masterClrMapping/>
  </p:clrMapOvr>
  <p:transition advTm="5767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00"/>
            <a:ext cx="8839200" cy="1462088"/>
          </a:xfrm>
        </p:spPr>
        <p:txBody>
          <a:bodyPr anchor="b"/>
          <a:lstStyle/>
          <a:p>
            <a:pPr marL="449263" algn="ctr" eaLnBrk="1" hangingPunct="1"/>
            <a:r>
              <a:rPr lang="en-US" sz="3200" dirty="0" smtClean="0">
                <a:latin typeface="+mn-lt"/>
              </a:rPr>
              <a:t>ТИП </a:t>
            </a:r>
            <a:r>
              <a:rPr lang="sr-Latn-CS" sz="3200" dirty="0" smtClean="0">
                <a:latin typeface="+mn-lt"/>
              </a:rPr>
              <a:t>II</a:t>
            </a:r>
            <a:r>
              <a:rPr lang="sr-Cyrl-RS" sz="3200" dirty="0" smtClean="0">
                <a:latin typeface="+mn-lt"/>
              </a:rPr>
              <a:t>а</a:t>
            </a:r>
            <a:r>
              <a:rPr lang="sr-Latn-CS" sz="3200" dirty="0" smtClean="0">
                <a:latin typeface="+mn-lt"/>
              </a:rPr>
              <a:t>-</a:t>
            </a:r>
            <a:r>
              <a:rPr lang="en-US" sz="3200" dirty="0" smtClean="0">
                <a:latin typeface="+mn-lt"/>
              </a:rPr>
              <a:t> ФАМИЛИЈАРНА</a:t>
            </a:r>
            <a:r>
              <a:rPr lang="sr-Latn-RS" sz="3200" dirty="0" smtClean="0">
                <a:latin typeface="+mn-lt"/>
              </a:rPr>
              <a:t> </a:t>
            </a:r>
            <a:r>
              <a:rPr lang="en-US" sz="3200" dirty="0" smtClean="0">
                <a:latin typeface="+mn-lt"/>
              </a:rPr>
              <a:t>ХИПЕРХОЛЕСТЕРОЛЕМИЈА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371600"/>
            <a:ext cx="8424936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Д</a:t>
            </a:r>
            <a:r>
              <a:rPr lang="sr-Cyrl-RS" sz="2800" dirty="0" smtClean="0"/>
              <a:t>ијагноза</a:t>
            </a:r>
            <a:r>
              <a:rPr lang="en-US" sz="2800" dirty="0" smtClean="0"/>
              <a:t>:</a:t>
            </a:r>
            <a:endParaRPr lang="sr-Latn-RS" sz="2800" dirty="0" smtClean="0"/>
          </a:p>
          <a:p>
            <a:pPr marL="630238" indent="0" eaLnBrk="1" hangingPunct="1">
              <a:lnSpc>
                <a:spcPct val="80000"/>
              </a:lnSpc>
            </a:pPr>
            <a:r>
              <a:rPr lang="en-US" sz="2800" dirty="0" smtClean="0"/>
              <a:t> повећана је концентрација </a:t>
            </a:r>
            <a:r>
              <a:rPr lang="en-US" sz="2800" dirty="0" smtClean="0">
                <a:sym typeface="Symbol" pitchFamily="18" charset="2"/>
              </a:rPr>
              <a:t></a:t>
            </a:r>
            <a:r>
              <a:rPr lang="en-US" sz="2800" dirty="0" smtClean="0"/>
              <a:t> липопротеина  и холестерола </a:t>
            </a:r>
            <a:r>
              <a:rPr lang="sl-SI" sz="2800" dirty="0" smtClean="0"/>
              <a:t> </a:t>
            </a:r>
            <a:r>
              <a:rPr lang="sr-Cyrl-CS" sz="2800" dirty="0" smtClean="0"/>
              <a:t>у </a:t>
            </a:r>
            <a:r>
              <a:rPr lang="en-US" sz="2800" dirty="0" smtClean="0"/>
              <a:t>серуму</a:t>
            </a:r>
            <a:r>
              <a:rPr lang="sr-Cyrl-RS" sz="2800" dirty="0" smtClean="0"/>
              <a:t> </a:t>
            </a:r>
            <a:r>
              <a:rPr lang="en-US" sz="2800" dirty="0" smtClean="0"/>
              <a:t>болесника и најмање једног рођака првог степена. </a:t>
            </a:r>
            <a:r>
              <a:rPr lang="sr-Cyrl-RS" sz="2800" dirty="0" smtClean="0"/>
              <a:t> </a:t>
            </a:r>
            <a:r>
              <a:rPr lang="en-US" sz="2800" dirty="0" smtClean="0"/>
              <a:t>(пребета </a:t>
            </a:r>
            <a:r>
              <a:rPr lang="sr-Cyrl-RS" sz="2800" dirty="0" smtClean="0"/>
              <a:t>липопротеини</a:t>
            </a:r>
            <a:r>
              <a:rPr lang="en-US" sz="2800" dirty="0" smtClean="0"/>
              <a:t> и</a:t>
            </a:r>
            <a:r>
              <a:rPr lang="sr-Cyrl-RS" sz="2800" dirty="0" smtClean="0"/>
              <a:t> </a:t>
            </a:r>
            <a:r>
              <a:rPr lang="en-US" sz="2800" dirty="0" smtClean="0"/>
              <a:t>триглицериди су нормални у већине) </a:t>
            </a:r>
            <a:endParaRPr lang="sr-Cyrl-RS" sz="2800" dirty="0" smtClean="0"/>
          </a:p>
          <a:p>
            <a:pPr eaLnBrk="1" hangingPunct="1">
              <a:lnSpc>
                <a:spcPct val="80000"/>
              </a:lnSpc>
            </a:pPr>
            <a:r>
              <a:rPr lang="sr-Cyrl-RS" sz="2800" dirty="0" smtClean="0"/>
              <a:t>Терапија:</a:t>
            </a:r>
            <a:r>
              <a:rPr lang="en-US" sz="2800" dirty="0" smtClean="0"/>
              <a:t> </a:t>
            </a:r>
            <a:endParaRPr lang="sr-Latn-RS" sz="2800" dirty="0" smtClean="0"/>
          </a:p>
          <a:p>
            <a:pPr marL="719138" indent="-88900" eaLnBrk="1" hangingPunct="1">
              <a:lnSpc>
                <a:spcPct val="80000"/>
              </a:lnSpc>
              <a:tabLst>
                <a:tab pos="719138" algn="l"/>
              </a:tabLst>
            </a:pPr>
            <a:r>
              <a:rPr lang="en-US" sz="2800" dirty="0" smtClean="0"/>
              <a:t>рестрикција уноса масти на 20 </a:t>
            </a:r>
            <a:r>
              <a:rPr lang="sr-Latn-RS" sz="2800" dirty="0" smtClean="0"/>
              <a:t>gr</a:t>
            </a:r>
            <a:r>
              <a:rPr lang="en-US" sz="2800" dirty="0" smtClean="0"/>
              <a:t>. </a:t>
            </a:r>
            <a:r>
              <a:rPr lang="sr-Cyrl-RS" sz="2800" dirty="0" smtClean="0"/>
              <a:t>д</a:t>
            </a:r>
            <a:r>
              <a:rPr lang="en-US" sz="2800" dirty="0" smtClean="0"/>
              <a:t>невно</a:t>
            </a:r>
            <a:r>
              <a:rPr lang="sr-Cyrl-RS" sz="2800" dirty="0" smtClean="0"/>
              <a:t>;</a:t>
            </a:r>
            <a:r>
              <a:rPr lang="sl-SI" sz="2800" dirty="0" smtClean="0"/>
              <a:t> </a:t>
            </a:r>
            <a:r>
              <a:rPr lang="en-US" sz="2800" dirty="0" smtClean="0"/>
              <a:t>јоноизмењивачке смоле- </a:t>
            </a:r>
            <a:r>
              <a:rPr lang="sr-Cyrl-CS" sz="2800" dirty="0" smtClean="0"/>
              <a:t>Х</a:t>
            </a:r>
            <a:r>
              <a:rPr lang="en-US" sz="2800" dirty="0" smtClean="0"/>
              <a:t>олестирамин (0,6</a:t>
            </a:r>
            <a:r>
              <a:rPr lang="sr-Latn-RS" sz="2800" dirty="0" smtClean="0"/>
              <a:t> gr/kg</a:t>
            </a:r>
            <a:r>
              <a:rPr lang="en-US" sz="2800" dirty="0" smtClean="0"/>
              <a:t> у две дозе ).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</p:spTree>
  </p:cSld>
  <p:clrMapOvr>
    <a:masterClrMapping/>
  </p:clrMapOvr>
  <p:transition advTm="2281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425184" cy="1143000"/>
          </a:xfrm>
        </p:spPr>
        <p:txBody>
          <a:bodyPr anchor="b"/>
          <a:lstStyle/>
          <a:p>
            <a:pPr algn="ctr" eaLnBrk="1" hangingPunct="1"/>
            <a:r>
              <a:rPr lang="en-US" sz="3200" b="1" dirty="0" smtClean="0"/>
              <a:t>Мукополисахаридозе</a:t>
            </a:r>
            <a:r>
              <a:rPr lang="sr-Latn-CS" sz="3200" b="1" dirty="0" smtClean="0"/>
              <a:t> </a:t>
            </a:r>
            <a:r>
              <a:rPr lang="sr-Cyrl-CS" sz="3200" b="1" dirty="0" smtClean="0"/>
              <a:t>и муколипидозе</a:t>
            </a:r>
            <a:endParaRPr lang="en-US" sz="3200" b="1" dirty="0" smtClean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84784"/>
            <a:ext cx="864096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400" b="1" dirty="0" smtClean="0"/>
              <a:t>МУКОПЛИСАХАРИДОЗЕ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Прогресивне</a:t>
            </a:r>
            <a:r>
              <a:rPr lang="sr-Latn-RS" sz="2400" dirty="0" smtClean="0"/>
              <a:t>,</a:t>
            </a:r>
            <a:r>
              <a:rPr lang="sr-Cyrl-RS" sz="2400" dirty="0" smtClean="0"/>
              <a:t> м</a:t>
            </a:r>
            <a:r>
              <a:rPr lang="sr-Cyrl-CS" sz="2400" dirty="0" smtClean="0"/>
              <a:t>оногенске наследне болести 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Таложење сложених угљених хидрата- мукополосахарида (МПС) </a:t>
            </a:r>
            <a:r>
              <a:rPr lang="sl-SI" sz="2400" dirty="0" smtClean="0"/>
              <a:t>глукозаминогликан</a:t>
            </a:r>
            <a:r>
              <a:rPr lang="sr-Cyrl-CS" sz="2400" dirty="0" smtClean="0"/>
              <a:t>а и гликопротеина у лизозомима </a:t>
            </a:r>
            <a:r>
              <a:rPr lang="sl-SI" sz="2400" dirty="0" smtClean="0"/>
              <a:t> </a:t>
            </a:r>
            <a:r>
              <a:rPr lang="sr-Cyrl-CS" sz="2400" dirty="0" smtClean="0"/>
              <a:t>великог броја  ћелија</a:t>
            </a:r>
            <a:endParaRPr lang="sr-Cyrl-RS" sz="2400" dirty="0" smtClean="0"/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Наследна мутација у структури и функцији једне  од великог броја лизозомних киселих хидролаза које учествују у разградњи МПС.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Заједничко клиничко хемијско обележје – излучивање великих количина к</a:t>
            </a:r>
            <a:r>
              <a:rPr lang="sl-SI" sz="2400" dirty="0" smtClean="0"/>
              <a:t>исели</a:t>
            </a:r>
            <a:r>
              <a:rPr lang="sr-Cyrl-CS" sz="2400" dirty="0" smtClean="0"/>
              <a:t>х</a:t>
            </a:r>
            <a:r>
              <a:rPr lang="sl-SI" sz="2400" dirty="0" smtClean="0"/>
              <a:t> МПС </a:t>
            </a:r>
            <a:r>
              <a:rPr lang="sr-Cyrl-CS" sz="2400" dirty="0" smtClean="0"/>
              <a:t> у мокраћи !</a:t>
            </a:r>
          </a:p>
          <a:p>
            <a:pPr>
              <a:lnSpc>
                <a:spcPct val="80000"/>
              </a:lnSpc>
            </a:pPr>
            <a:r>
              <a:rPr lang="sr-Cyrl-CS" sz="2400" b="1" dirty="0" smtClean="0"/>
              <a:t>МУКОЛИПИДОЗЕ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Називају се још и олигосахаридозе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Мутација лизозомних хидролаза које учествују у разградњи гликопротеина и гликолипида</a:t>
            </a:r>
          </a:p>
          <a:p>
            <a:pPr indent="11113">
              <a:lnSpc>
                <a:spcPct val="80000"/>
              </a:lnSpc>
            </a:pPr>
            <a:r>
              <a:rPr lang="sr-Cyrl-CS" sz="2400" dirty="0" smtClean="0"/>
              <a:t>Повећано се излучују олигосахариди, али не и МПС</a:t>
            </a:r>
            <a:endParaRPr lang="sr-Cyrl-CS" sz="2200" dirty="0" smtClean="0"/>
          </a:p>
          <a:p>
            <a:pPr eaLnBrk="1" hangingPunct="1">
              <a:lnSpc>
                <a:spcPct val="80000"/>
              </a:lnSpc>
            </a:pPr>
            <a:endParaRPr lang="sr-Cyrl-CS" sz="2000" b="1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ransition advTm="11696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 anchor="b"/>
          <a:lstStyle/>
          <a:p>
            <a:pPr eaLnBrk="1" hangingPunct="1"/>
            <a:r>
              <a:rPr lang="en-US" sz="2800" b="1" dirty="0" smtClean="0"/>
              <a:t>МУКОПОЛИСАХАРИДОЗЕ</a:t>
            </a:r>
            <a:r>
              <a:rPr lang="sr-Cyrl-RS" sz="2800" dirty="0" smtClean="0"/>
              <a:t> </a:t>
            </a:r>
            <a:r>
              <a:rPr lang="sr-Cyrl-CS" sz="2800" b="1" dirty="0" smtClean="0"/>
              <a:t>И  МУКОЛИПИДОЗЕ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–заједничке одлике</a:t>
            </a:r>
            <a:endParaRPr lang="en-US" sz="2800" b="1" dirty="0" smtClean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84784"/>
            <a:ext cx="8892480" cy="5181600"/>
          </a:xfrm>
        </p:spPr>
        <p:txBody>
          <a:bodyPr/>
          <a:lstStyle/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Грубе црте лица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Неуролошка и ментална симптоматологија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Низак раст, поремећај у расту и развоју костију- </a:t>
            </a:r>
            <a:r>
              <a:rPr lang="sr-Latn-CS" sz="2600" dirty="0" smtClean="0"/>
              <a:t>dysostosis multiplex</a:t>
            </a:r>
            <a:r>
              <a:rPr lang="sr-Cyrl-CS" sz="2600" dirty="0" smtClean="0"/>
              <a:t>;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Ограничење покретљивости зглобова са флексионим контрактурама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Хепатомегалија, а понекад и спленомегалија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Слабост везивног ткива- умбиликалне и ингвиналне херније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У ендотелима крвних судова и срчаних залистака - валвуларне стенозе и инсуфицијенција са миокардиопатијом;</a:t>
            </a:r>
          </a:p>
          <a:p>
            <a:pPr indent="287338" eaLnBrk="1" hangingPunct="1">
              <a:lnSpc>
                <a:spcPct val="80000"/>
              </a:lnSpc>
            </a:pPr>
            <a:r>
              <a:rPr lang="sr-Cyrl-CS" sz="2600" dirty="0" smtClean="0"/>
              <a:t>Замућење рожњаче</a:t>
            </a:r>
          </a:p>
        </p:txBody>
      </p:sp>
    </p:spTree>
  </p:cSld>
  <p:clrMapOvr>
    <a:masterClrMapping/>
  </p:clrMapOvr>
  <p:transition advTm="5799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 anchor="b"/>
          <a:lstStyle/>
          <a:p>
            <a:pPr eaLnBrk="1" hangingPunct="1"/>
            <a:r>
              <a:rPr lang="en-US" sz="2800" b="1" dirty="0" smtClean="0"/>
              <a:t>МУКОПОЛИСАХАРИДОЗЕ</a:t>
            </a:r>
            <a:r>
              <a:rPr lang="sr-Cyrl-RS" sz="2800" dirty="0" smtClean="0"/>
              <a:t> </a:t>
            </a:r>
            <a:r>
              <a:rPr lang="sr-Cyrl-CS" sz="2800" b="1" dirty="0" smtClean="0"/>
              <a:t>И  МУКОЛИПИДОЗЕ</a:t>
            </a:r>
            <a:r>
              <a:rPr lang="sr-Latn-RS" sz="2800" b="1" dirty="0" smtClean="0"/>
              <a:t> </a:t>
            </a:r>
            <a:r>
              <a:rPr lang="sr-Cyrl-RS" sz="2800" b="1" dirty="0" smtClean="0"/>
              <a:t>–заједничке одлике</a:t>
            </a:r>
            <a:endParaRPr lang="en-US" sz="2800" b="1" dirty="0" smtClean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676400"/>
            <a:ext cx="8496944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400" dirty="0" smtClean="0"/>
              <a:t>	</a:t>
            </a:r>
            <a:r>
              <a:rPr lang="sr-Cyrl-CS" sz="2800" dirty="0" smtClean="0"/>
              <a:t>Дијагноза:</a:t>
            </a:r>
          </a:p>
          <a:p>
            <a:pPr marL="809625" indent="0">
              <a:lnSpc>
                <a:spcPct val="80000"/>
              </a:lnSpc>
            </a:pPr>
            <a:r>
              <a:rPr lang="sr-Cyrl-CS" sz="2800" dirty="0" smtClean="0"/>
              <a:t>Налаз гранулација, вакуола у цитоплазми лимфоцита, моноцита и гранулоцита периферне крви и у ће</a:t>
            </a:r>
            <a:r>
              <a:rPr lang="sr-Cyrl-RS" sz="2800" dirty="0" smtClean="0"/>
              <a:t>лијама</a:t>
            </a:r>
            <a:r>
              <a:rPr lang="sr-Cyrl-CS" sz="2800" dirty="0" smtClean="0"/>
              <a:t> коштане сржи. </a:t>
            </a:r>
            <a:endParaRPr lang="sr-Latn-RS" sz="2800" dirty="0" smtClean="0"/>
          </a:p>
          <a:p>
            <a:pPr marL="809625" indent="0">
              <a:lnSpc>
                <a:spcPct val="80000"/>
              </a:lnSpc>
            </a:pPr>
            <a:r>
              <a:rPr lang="sr-Cyrl-CS" sz="2800" dirty="0" smtClean="0"/>
              <a:t>Гранулације настају због таложења МПС и ГП – Алдерове гранулације. </a:t>
            </a:r>
          </a:p>
        </p:txBody>
      </p:sp>
    </p:spTree>
  </p:cSld>
  <p:clrMapOvr>
    <a:masterClrMapping/>
  </p:clrMapOvr>
  <p:transition advTm="2725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88640"/>
            <a:ext cx="8352928" cy="1143000"/>
          </a:xfrm>
        </p:spPr>
        <p:txBody>
          <a:bodyPr anchor="b"/>
          <a:lstStyle/>
          <a:p>
            <a:pPr algn="ctr" eaLnBrk="1" hangingPunct="1"/>
            <a:r>
              <a:rPr lang="sr-Cyrl-CS" sz="2800" b="1" dirty="0" smtClean="0">
                <a:solidFill>
                  <a:schemeClr val="tx1"/>
                </a:solidFill>
              </a:rPr>
              <a:t>МУКОПОЛИСАХАРИДОЗЕ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6106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Постоји осам типова ове болести који се означавају бројевима I-VIII, или по имену л</a:t>
            </a:r>
            <a:r>
              <a:rPr lang="sr-Cyrl-CS" sz="2400" dirty="0" smtClean="0"/>
              <a:t>екара</a:t>
            </a:r>
            <a:r>
              <a:rPr lang="en-US" sz="2400" dirty="0" smtClean="0"/>
              <a:t> који је болест први описао:</a:t>
            </a:r>
            <a:endParaRPr lang="sr-Cyrl-CS" sz="24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Cyrl-CS" sz="2300" dirty="0" smtClean="0"/>
              <a:t> </a:t>
            </a:r>
            <a:r>
              <a:rPr lang="sr-Latn-CS" sz="2300" dirty="0" smtClean="0"/>
              <a:t>  </a:t>
            </a:r>
            <a:r>
              <a:rPr lang="en-US" sz="2300" dirty="0" smtClean="0"/>
              <a:t>I H </a:t>
            </a:r>
            <a:r>
              <a:rPr lang="sr-Cyrl-CS" sz="2300" dirty="0" smtClean="0"/>
              <a:t> </a:t>
            </a:r>
            <a:r>
              <a:rPr lang="sr-Latn-CS" sz="2300" dirty="0" smtClean="0"/>
              <a:t>                   </a:t>
            </a:r>
            <a:r>
              <a:rPr lang="en-US" sz="2300" dirty="0" smtClean="0"/>
              <a:t>(Hurler Disease)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Cyrl-CS" sz="2300" dirty="0" smtClean="0"/>
              <a:t> </a:t>
            </a:r>
            <a:r>
              <a:rPr lang="sr-Latn-CS" sz="2300" dirty="0" smtClean="0"/>
              <a:t>  </a:t>
            </a:r>
            <a:r>
              <a:rPr lang="en-US" sz="2300" dirty="0" smtClean="0"/>
              <a:t>I S </a:t>
            </a:r>
            <a:r>
              <a:rPr lang="sr-Cyrl-CS" sz="2300" dirty="0" smtClean="0"/>
              <a:t> </a:t>
            </a:r>
            <a:r>
              <a:rPr lang="sr-Latn-CS" sz="2300" dirty="0" smtClean="0"/>
              <a:t>    </a:t>
            </a:r>
            <a:r>
              <a:rPr lang="sr-Cyrl-CS" sz="2300" dirty="0" smtClean="0"/>
              <a:t> </a:t>
            </a:r>
            <a:r>
              <a:rPr lang="sr-Latn-CS" sz="2300" dirty="0" smtClean="0"/>
              <a:t>              </a:t>
            </a:r>
            <a:r>
              <a:rPr lang="en-US" sz="2300" dirty="0" smtClean="0"/>
              <a:t>(Scheie Syndrome)</a:t>
            </a:r>
            <a:endParaRPr lang="sr-Cyrl-C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Cyrl-CS" sz="2300" dirty="0" smtClean="0"/>
              <a:t> </a:t>
            </a:r>
            <a:r>
              <a:rPr lang="sr-Latn-CS" sz="2300" dirty="0" smtClean="0"/>
              <a:t>  </a:t>
            </a:r>
            <a:r>
              <a:rPr lang="en-US" sz="2300" dirty="0" smtClean="0"/>
              <a:t>I </a:t>
            </a:r>
            <a:r>
              <a:rPr lang="sr-Latn-CS" sz="2300" dirty="0" smtClean="0"/>
              <a:t>H/</a:t>
            </a:r>
            <a:r>
              <a:rPr lang="en-US" sz="2300" dirty="0" smtClean="0"/>
              <a:t>S </a:t>
            </a:r>
            <a:r>
              <a:rPr lang="sr-Cyrl-CS" sz="2300" dirty="0" smtClean="0"/>
              <a:t>  </a:t>
            </a:r>
            <a:r>
              <a:rPr lang="sr-Latn-CS" sz="2300" dirty="0" smtClean="0"/>
              <a:t>              </a:t>
            </a:r>
            <a:r>
              <a:rPr lang="en-US" sz="2300" dirty="0" smtClean="0"/>
              <a:t>(Hurler</a:t>
            </a:r>
            <a:r>
              <a:rPr lang="sr-Latn-CS" sz="2300" dirty="0" smtClean="0"/>
              <a:t>- </a:t>
            </a:r>
            <a:r>
              <a:rPr lang="en-US" sz="2300" dirty="0" smtClean="0"/>
              <a:t>Scheie Syndrome</a:t>
            </a:r>
            <a:r>
              <a:rPr lang="sr-Cyrl-RS" sz="2300" dirty="0" smtClean="0"/>
              <a:t>)</a:t>
            </a:r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Cyrl-CS" sz="2300" dirty="0" smtClean="0"/>
              <a:t> </a:t>
            </a:r>
            <a:r>
              <a:rPr lang="sr-Latn-CS" sz="2300" dirty="0" smtClean="0"/>
              <a:t>  </a:t>
            </a:r>
            <a:r>
              <a:rPr lang="en-US" sz="2300" dirty="0" smtClean="0"/>
              <a:t>II</a:t>
            </a:r>
            <a:r>
              <a:rPr lang="sr-Latn-CS" sz="2300" dirty="0" smtClean="0"/>
              <a:t>                       </a:t>
            </a:r>
            <a:r>
              <a:rPr lang="en-US" sz="2300" dirty="0" smtClean="0"/>
              <a:t>(Hunter Syndrome)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III A, B, C</a:t>
            </a:r>
            <a:r>
              <a:rPr lang="sr-Latn-CS" sz="2300" dirty="0" smtClean="0"/>
              <a:t> i </a:t>
            </a:r>
            <a:r>
              <a:rPr lang="en-US" sz="2300" dirty="0" smtClean="0"/>
              <a:t> D </a:t>
            </a:r>
            <a:r>
              <a:rPr lang="sr-Latn-CS" sz="2300" dirty="0" smtClean="0"/>
              <a:t>  </a:t>
            </a:r>
            <a:r>
              <a:rPr lang="en-US" sz="2300" dirty="0" smtClean="0"/>
              <a:t>(Sanfillipo Syndrome)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IV A </a:t>
            </a:r>
            <a:r>
              <a:rPr lang="sr-Latn-CS" sz="2300" dirty="0" smtClean="0"/>
              <a:t>i </a:t>
            </a:r>
            <a:r>
              <a:rPr lang="en-US" sz="2300" dirty="0" smtClean="0"/>
              <a:t> B </a:t>
            </a:r>
            <a:r>
              <a:rPr lang="sr-Latn-CS" sz="2300" dirty="0" smtClean="0"/>
              <a:t>           </a:t>
            </a:r>
            <a:r>
              <a:rPr lang="en-US" sz="2300" dirty="0" smtClean="0"/>
              <a:t>(Morquio Syndrome)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</a:t>
            </a:r>
            <a:r>
              <a:rPr lang="sr-Latn-CS" sz="2300" dirty="0" smtClean="0"/>
              <a:t>   </a:t>
            </a:r>
            <a:r>
              <a:rPr lang="en-US" sz="2300" dirty="0" smtClean="0"/>
              <a:t> IV </a:t>
            </a:r>
            <a:r>
              <a:rPr lang="sr-Latn-CS" sz="2300" dirty="0" smtClean="0"/>
              <a:t>                     </a:t>
            </a:r>
            <a:r>
              <a:rPr lang="en-US" sz="2300" dirty="0" smtClean="0"/>
              <a:t>(Hyaluronidase Deficiency)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V </a:t>
            </a:r>
            <a:r>
              <a:rPr lang="sr-Latn-CS" sz="2300" dirty="0" smtClean="0"/>
              <a:t>                       </a:t>
            </a:r>
            <a:r>
              <a:rPr lang="en-US" sz="2300" dirty="0" smtClean="0"/>
              <a:t>(obsolete)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VI </a:t>
            </a:r>
            <a:r>
              <a:rPr lang="sr-Latn-CS" sz="2300" dirty="0" smtClean="0"/>
              <a:t>                      </a:t>
            </a:r>
            <a:r>
              <a:rPr lang="en-US" sz="2300" dirty="0" smtClean="0"/>
              <a:t>(Maroteaux-Lamy Syndrome)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VII </a:t>
            </a:r>
            <a:r>
              <a:rPr lang="sr-Latn-CS" sz="2300" dirty="0" smtClean="0"/>
              <a:t>                     </a:t>
            </a:r>
            <a:r>
              <a:rPr lang="en-US" sz="2300" dirty="0" smtClean="0"/>
              <a:t>(Sly Syndrome)</a:t>
            </a:r>
            <a:endParaRPr lang="sr-Cyrl-RS" sz="2300" dirty="0" smtClean="0"/>
          </a:p>
          <a:p>
            <a:pPr indent="11113" eaLnBrk="1" hangingPunct="1">
              <a:lnSpc>
                <a:spcPct val="80000"/>
              </a:lnSpc>
            </a:pPr>
            <a:r>
              <a:rPr lang="en-US" sz="2300" dirty="0" smtClean="0"/>
              <a:t>MPS </a:t>
            </a:r>
            <a:r>
              <a:rPr lang="sr-Latn-CS" sz="2300" dirty="0" smtClean="0"/>
              <a:t>   </a:t>
            </a:r>
            <a:r>
              <a:rPr lang="en-US" sz="2300" dirty="0" smtClean="0"/>
              <a:t>VIII </a:t>
            </a:r>
            <a:r>
              <a:rPr lang="sr-Latn-CS" sz="2300" dirty="0" smtClean="0"/>
              <a:t>                    </a:t>
            </a:r>
            <a:r>
              <a:rPr lang="en-US" sz="2300" dirty="0" smtClean="0"/>
              <a:t>(obsolete)</a:t>
            </a:r>
          </a:p>
        </p:txBody>
      </p:sp>
    </p:spTree>
  </p:cSld>
  <p:clrMapOvr>
    <a:masterClrMapping/>
  </p:clrMapOvr>
  <p:transition advTm="1607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352928" cy="134076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МОДЕЛИ КЛИНИЧКЕ ПРЕЗЕНТАЦИЈЕ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556792"/>
            <a:ext cx="8712968" cy="530120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ТОКСИЧКА ПРЕЗЕНТАЦИЈА</a:t>
            </a:r>
          </a:p>
          <a:p>
            <a:pPr indent="17463" eaLnBrk="1" hangingPunct="1">
              <a:lnSpc>
                <a:spcPct val="80000"/>
              </a:lnSpc>
            </a:pPr>
            <a:r>
              <a:rPr lang="sr-Cyrl-CS" sz="2400" dirty="0" smtClean="0"/>
              <a:t>У основи су урођене грешке у метаболизму АК, органских киселина и УХ.</a:t>
            </a:r>
            <a:endParaRPr lang="sr-Cyrl-CS" sz="2400" dirty="0" smtClean="0">
              <a:solidFill>
                <a:srgbClr val="FF0000"/>
              </a:solidFill>
            </a:endParaRPr>
          </a:p>
          <a:p>
            <a:pPr indent="17463" eaLnBrk="1" hangingPunct="1">
              <a:lnSpc>
                <a:spcPct val="80000"/>
              </a:lnSpc>
            </a:pPr>
            <a:r>
              <a:rPr lang="sr-Cyrl-RS" sz="2400" dirty="0" smtClean="0"/>
              <a:t>Најчешће се испољава енцефалопатијом</a:t>
            </a:r>
          </a:p>
          <a:p>
            <a:pPr indent="17463" eaLnBrk="1" hangingPunct="1">
              <a:lnSpc>
                <a:spcPct val="80000"/>
              </a:lnSpc>
            </a:pPr>
            <a:r>
              <a:rPr lang="sr-Cyrl-RS" sz="2400" dirty="0" smtClean="0"/>
              <a:t>Неопходно је искључити постојање хиперамонијемије (</a:t>
            </a:r>
            <a:r>
              <a:rPr lang="en-GB" sz="2400" dirty="0" smtClean="0"/>
              <a:t>NH3</a:t>
            </a:r>
            <a:r>
              <a:rPr lang="sr-Cyrl-RS" sz="2400" dirty="0" smtClean="0"/>
              <a:t>&gt;1000</a:t>
            </a:r>
            <a:r>
              <a:rPr lang="en-GB" sz="2400" dirty="0" smtClean="0"/>
              <a:t> nmol/l, normalno&lt;100)</a:t>
            </a:r>
            <a:endParaRPr lang="sr-Cyrl-RS" sz="2400" dirty="0" smtClean="0"/>
          </a:p>
          <a:p>
            <a:pPr indent="17463" eaLnBrk="1" hangingPunct="1">
              <a:lnSpc>
                <a:spcPct val="80000"/>
              </a:lnSpc>
            </a:pPr>
            <a:r>
              <a:rPr lang="sr-Cyrl-RS" sz="2400" dirty="0" smtClean="0"/>
              <a:t>Метаболичка ацидоза, хипогликемија, повраћање, летаргија и други неуролошки знаци</a:t>
            </a:r>
            <a:endParaRPr lang="sr-Cyrl-CS" sz="2400" dirty="0" smtClean="0"/>
          </a:p>
          <a:p>
            <a:pPr indent="17463" eaLnBrk="1" hangingPunct="1">
              <a:lnSpc>
                <a:spcPct val="80000"/>
              </a:lnSpc>
            </a:pPr>
            <a:r>
              <a:rPr lang="sr-Cyrl-CS" sz="2400" dirty="0" smtClean="0">
                <a:cs typeface="Tahoma" pitchFamily="34" charset="0"/>
              </a:rPr>
              <a:t>Дефицит уреја циклуса</a:t>
            </a:r>
          </a:p>
          <a:p>
            <a:pPr indent="17463" eaLnBrk="1" hangingPunct="1">
              <a:lnSpc>
                <a:spcPct val="80000"/>
              </a:lnSpc>
            </a:pPr>
            <a:r>
              <a:rPr lang="sr-Cyrl-RS" sz="2400" dirty="0" smtClean="0">
                <a:cs typeface="Tahoma" pitchFamily="34" charset="0"/>
              </a:rPr>
              <a:t>Услед повећања у</a:t>
            </a:r>
            <a:r>
              <a:rPr lang="sr-Cyrl-CS" sz="2400" dirty="0" smtClean="0">
                <a:cs typeface="Tahoma" pitchFamily="34" charset="0"/>
              </a:rPr>
              <a:t>носа протеина хране наступа погоршање после одојачког периода</a:t>
            </a:r>
          </a:p>
          <a:p>
            <a:pPr indent="17463" eaLnBrk="1" hangingPunct="1">
              <a:lnSpc>
                <a:spcPct val="80000"/>
              </a:lnSpc>
            </a:pPr>
            <a:r>
              <a:rPr lang="sr-Cyrl-CS" sz="2400" dirty="0" smtClean="0">
                <a:cs typeface="Tahoma" pitchFamily="34" charset="0"/>
              </a:rPr>
              <a:t>Клиничка слика: слабо узимање оброка, хипотонија, кризе апнеје, конвулзије, повраћање, кома</a:t>
            </a:r>
          </a:p>
        </p:txBody>
      </p:sp>
    </p:spTree>
  </p:cSld>
  <p:clrMapOvr>
    <a:masterClrMapping/>
  </p:clrMapOvr>
  <p:transition advTm="5852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260648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sr-Cyrl-RS" sz="2400" b="1" dirty="0" smtClean="0">
                <a:solidFill>
                  <a:schemeClr val="tx1"/>
                </a:solidFill>
              </a:rPr>
              <a:t/>
            </a:r>
            <a:br>
              <a:rPr lang="sr-Cyrl-RS" sz="2400" b="1" dirty="0" smtClean="0">
                <a:solidFill>
                  <a:schemeClr val="tx1"/>
                </a:solidFill>
              </a:rPr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en-US" sz="3600" b="1" dirty="0" smtClean="0">
                <a:solidFill>
                  <a:schemeClr val="tx1"/>
                </a:solidFill>
              </a:rPr>
              <a:t>МУКОПОЛИСАХАРИДОЗЕ</a:t>
            </a:r>
            <a:r>
              <a:rPr lang="sr-Latn-CS" b="1" dirty="0" smtClean="0">
                <a:solidFill>
                  <a:srgbClr val="FFFF00"/>
                </a:solidFill>
              </a:rPr>
              <a:t>   </a:t>
            </a: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22098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	</a:t>
            </a:r>
          </a:p>
        </p:txBody>
      </p:sp>
      <p:graphicFrame>
        <p:nvGraphicFramePr>
          <p:cNvPr id="201759" name="Group 31"/>
          <p:cNvGraphicFramePr>
            <a:graphicFrameLocks noGrp="1"/>
          </p:cNvGraphicFramePr>
          <p:nvPr/>
        </p:nvGraphicFramePr>
        <p:xfrm>
          <a:off x="304800" y="1390650"/>
          <a:ext cx="8839200" cy="5479098"/>
        </p:xfrm>
        <a:graphic>
          <a:graphicData uri="http://schemas.openxmlformats.org/drawingml/2006/table">
            <a:tbl>
              <a:tblPr/>
              <a:tblGrid>
                <a:gridCol w="4483100"/>
                <a:gridCol w="43561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 </a:t>
                      </a:r>
                      <a:r>
                        <a:rPr kumimoji="0" lang="sr-Latn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Hurler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Јака деф</a:t>
                      </a: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костију,замућење рож. Смрт пре 10 г.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</a:t>
                      </a:r>
                      <a:r>
                        <a:rPr kumimoji="0" lang="sr-Latn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II Hunter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Блажа слика од МПС</a:t>
                      </a: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 </a:t>
                      </a: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смрт до 15 год</a:t>
                      </a:r>
                      <a:r>
                        <a:rPr kumimoji="0" lang="sr-Latn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  <a:endParaRPr kumimoji="0" lang="sr-Cyrl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</a:t>
                      </a:r>
                      <a:r>
                        <a:rPr kumimoji="0" lang="sr-Latn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III Sanfilippo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Благи соматски симптоми а тешко оштећење ЦНС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</a:t>
                      </a:r>
                      <a:r>
                        <a:rPr kumimoji="0" lang="sr-Latn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IV Morquo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Тешке промене костију , инсуф залистака аорте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</a:t>
                      </a:r>
                      <a:r>
                        <a:rPr kumimoji="0" lang="sr-Latn-C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VI Maroteaux-Lamy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Тешке промене костију а нормална интелигенција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МПС</a:t>
                      </a:r>
                      <a:r>
                        <a:rPr kumimoji="0" lang="sr-Latn-C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VII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Промене на костима, хепатоспленомегалија, ментална ретардација 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102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88640"/>
            <a:ext cx="8424862" cy="1008111"/>
          </a:xfrm>
        </p:spPr>
        <p:txBody>
          <a:bodyPr anchor="b"/>
          <a:lstStyle/>
          <a:p>
            <a:pPr algn="ctr" eaLnBrk="1" hangingPunct="1"/>
            <a:r>
              <a:rPr lang="sr-Cyrl-CS" sz="2800" b="1" dirty="0" smtClean="0">
                <a:solidFill>
                  <a:srgbClr val="FF0000"/>
                </a:solidFill>
              </a:rPr>
              <a:t/>
            </a:r>
            <a:br>
              <a:rPr lang="sr-Cyrl-CS" sz="2800" b="1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2800" dirty="0" smtClean="0">
                <a:solidFill>
                  <a:srgbClr val="FF0000"/>
                </a:solidFill>
              </a:rPr>
              <a:t/>
            </a:r>
            <a:br>
              <a:rPr lang="sr-Cyrl-CS" sz="2800" dirty="0" smtClean="0">
                <a:solidFill>
                  <a:srgbClr val="FF0000"/>
                </a:solidFill>
              </a:rPr>
            </a:br>
            <a:r>
              <a:rPr lang="sr-Cyrl-CS" sz="3200" b="1" dirty="0" smtClean="0"/>
              <a:t>МПС </a:t>
            </a:r>
            <a:r>
              <a:rPr lang="sr-Latn-CS" sz="3200" b="1" dirty="0" smtClean="0"/>
              <a:t>I Hurler – </a:t>
            </a:r>
            <a:r>
              <a:rPr lang="sr-Cyrl-CS" sz="3200" b="1" dirty="0" smtClean="0"/>
              <a:t>ова болест</a:t>
            </a:r>
            <a:endParaRPr lang="en-US" sz="3200" b="1" dirty="0" smtClean="0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556792"/>
            <a:ext cx="874008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Наследни недостатак лизозомног ензима </a:t>
            </a:r>
            <a:r>
              <a:rPr lang="sr-Cyrl-RS" sz="2600" dirty="0" smtClean="0"/>
              <a:t>алфа</a:t>
            </a:r>
            <a:r>
              <a:rPr lang="sr-Latn-RS" sz="2600" dirty="0" smtClean="0"/>
              <a:t>-</a:t>
            </a:r>
            <a:r>
              <a:rPr lang="sr-Cyrl-RS" sz="2600" dirty="0" smtClean="0"/>
              <a:t>Л</a:t>
            </a:r>
            <a:r>
              <a:rPr lang="sr-Latn-RS" sz="2600" dirty="0" smtClean="0"/>
              <a:t>-</a:t>
            </a:r>
            <a:r>
              <a:rPr lang="sr-Cyrl-RS" sz="2600" dirty="0" smtClean="0"/>
              <a:t>идуронидазе</a:t>
            </a:r>
            <a:r>
              <a:rPr lang="sr-Latn-CS" sz="2600" dirty="0" smtClean="0"/>
              <a:t>- </a:t>
            </a:r>
            <a:r>
              <a:rPr lang="sr-Cyrl-CS" sz="2600" dirty="0" smtClean="0"/>
              <a:t>разграђује МПС дерматан</a:t>
            </a:r>
            <a:r>
              <a:rPr lang="sr-Latn-CS" sz="2600" dirty="0" smtClean="0"/>
              <a:t>-</a:t>
            </a:r>
            <a:r>
              <a:rPr lang="sr-Cyrl-CS" sz="2600" dirty="0" smtClean="0"/>
              <a:t>сулфат</a:t>
            </a:r>
            <a:r>
              <a:rPr lang="sr-Latn-RS" sz="2600" dirty="0" smtClean="0"/>
              <a:t> </a:t>
            </a:r>
            <a:r>
              <a:rPr lang="sr-Cyrl-CS" sz="2600" dirty="0" smtClean="0"/>
              <a:t>и хепаран</a:t>
            </a:r>
            <a:r>
              <a:rPr lang="sr-Latn-CS" sz="2600" dirty="0" smtClean="0"/>
              <a:t>-</a:t>
            </a:r>
            <a:r>
              <a:rPr lang="sr-Cyrl-CS" sz="2600" dirty="0" smtClean="0"/>
              <a:t>сулф</a:t>
            </a:r>
            <a:r>
              <a:rPr lang="sr-Latn-RS" sz="2600" dirty="0" smtClean="0"/>
              <a:t>a</a:t>
            </a:r>
            <a:r>
              <a:rPr lang="sr-Cyrl-RS" sz="2600" dirty="0" smtClean="0"/>
              <a:t>т</a:t>
            </a:r>
            <a:r>
              <a:rPr lang="sr-Latn-RS" sz="2600" dirty="0" smtClean="0"/>
              <a:t> </a:t>
            </a:r>
            <a:r>
              <a:rPr lang="sr-Cyrl-CS" sz="2600" dirty="0" smtClean="0"/>
              <a:t>одвајајући од њих идуронску киселину</a:t>
            </a:r>
            <a:r>
              <a:rPr lang="sr-Cyrl-RS" sz="2600" dirty="0" smtClean="0"/>
              <a:t>,</a:t>
            </a:r>
            <a:r>
              <a:rPr lang="sr-Cyrl-CS" sz="2600" dirty="0" smtClean="0"/>
              <a:t> при чему се они таложе у лизозомима и повећано излучују урином.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Клиничка симптоматологија</a:t>
            </a:r>
            <a:r>
              <a:rPr lang="sr-Cyrl-CS" sz="2600" dirty="0" smtClean="0"/>
              <a:t>: почиње да се развија у другој половини </a:t>
            </a:r>
            <a:r>
              <a:rPr lang="sr-Cyrl-RS" sz="2600" dirty="0" smtClean="0"/>
              <a:t>прве</a:t>
            </a:r>
            <a:r>
              <a:rPr lang="sr-Cyrl-CS" sz="2600" dirty="0" smtClean="0"/>
              <a:t> године живота а потпуно испољава до треће године</a:t>
            </a:r>
          </a:p>
          <a:p>
            <a:pPr>
              <a:lnSpc>
                <a:spcPct val="80000"/>
              </a:lnSpc>
            </a:pPr>
            <a:r>
              <a:rPr lang="sr-Cyrl-CS" sz="2600" b="1" dirty="0" smtClean="0"/>
              <a:t>Грубе црте лица</a:t>
            </a:r>
            <a:r>
              <a:rPr lang="sr-Latn-CS" sz="2600" b="1" dirty="0" smtClean="0"/>
              <a:t> </a:t>
            </a:r>
            <a:r>
              <a:rPr lang="sr-Cyrl-CS" sz="2600" b="1" dirty="0" smtClean="0"/>
              <a:t>(</a:t>
            </a:r>
            <a:r>
              <a:rPr lang="sr-Latn-CS" sz="2600" b="1" i="1" dirty="0" smtClean="0"/>
              <a:t>Gargoyle</a:t>
            </a:r>
            <a:r>
              <a:rPr lang="sr-Latn-CS" sz="2600" b="1" dirty="0" smtClean="0"/>
              <a:t>)</a:t>
            </a:r>
            <a:r>
              <a:rPr lang="sr-Cyrl-CS" sz="2600" dirty="0" smtClean="0"/>
              <a:t>- неправилан раст костију лица и бујање колагена поткожног ткива</a:t>
            </a:r>
          </a:p>
          <a:p>
            <a:pPr>
              <a:lnSpc>
                <a:spcPct val="80000"/>
              </a:lnSpc>
            </a:pPr>
            <a:r>
              <a:rPr lang="sr-Cyrl-CS" sz="2600" b="1" dirty="0" smtClean="0"/>
              <a:t>Макроенцефалија</a:t>
            </a:r>
            <a:r>
              <a:rPr lang="sr-Cyrl-CS" sz="2600" dirty="0" smtClean="0"/>
              <a:t>- таложење полисахарида у мозгу ређе због хипертензивног хидроцефалуса услед задебљалих менинга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ransition advTm="5675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8568952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Стридор</a:t>
            </a:r>
            <a:r>
              <a:rPr lang="sr-Cyrl-CS" sz="2600" dirty="0" smtClean="0"/>
              <a:t> због сужења горњих дисајних путева, ретенције секрета и хиперплазије лимфоцитног ткива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Деформитет торакса</a:t>
            </a:r>
            <a:r>
              <a:rPr lang="sr-Cyrl-CS" sz="2600" dirty="0" smtClean="0"/>
              <a:t>- скраћен и проширен, а јако повећана јетра и слезина отежавају дисање 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Тораколумбална кифоза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Рецидивантне </a:t>
            </a:r>
            <a:r>
              <a:rPr lang="sr-Cyrl-CS" sz="2600" b="1" dirty="0" smtClean="0"/>
              <a:t>респираторне инфекције</a:t>
            </a:r>
            <a:endParaRPr lang="sr-Cyrl-C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Поремећај психомоторног развоја</a:t>
            </a:r>
            <a:endParaRPr lang="sr-Cyrl-CS" sz="2600" dirty="0" smtClean="0"/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Наглувост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b="1" dirty="0" smtClean="0"/>
              <a:t>Кардиоваскуларна инсуфицијенција </a:t>
            </a:r>
          </a:p>
          <a:p>
            <a:pPr eaLnBrk="1" hangingPunct="1">
              <a:lnSpc>
                <a:spcPct val="80000"/>
              </a:lnSpc>
            </a:pPr>
            <a:endParaRPr lang="sr-Cyrl-C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800" dirty="0" smtClean="0"/>
              <a:t> </a:t>
            </a:r>
            <a:endParaRPr lang="en-US" sz="18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23528" y="260648"/>
            <a:ext cx="8424862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МПС </a:t>
            </a:r>
            <a:r>
              <a:rPr kumimoji="0" lang="sr-Latn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 Hurler – </a:t>
            </a: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ова болест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3413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568952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Дијагноза –доказивање повећане елиминације уринарних гликозаминогликана и недостатак специфичног ензима </a:t>
            </a:r>
            <a:r>
              <a:rPr lang="sr-Cyrl-RS" sz="2600" dirty="0" smtClean="0"/>
              <a:t>алфа</a:t>
            </a:r>
            <a:r>
              <a:rPr lang="sr-Latn-RS" sz="2600" dirty="0" smtClean="0"/>
              <a:t> </a:t>
            </a:r>
            <a:r>
              <a:rPr lang="sr-Cyrl-RS" sz="2600" dirty="0" smtClean="0"/>
              <a:t>Л</a:t>
            </a:r>
            <a:r>
              <a:rPr lang="sr-Latn-RS" sz="2600" dirty="0" smtClean="0"/>
              <a:t> </a:t>
            </a:r>
            <a:r>
              <a:rPr lang="sr-Cyrl-RS" sz="2600" dirty="0" smtClean="0"/>
              <a:t>идуронидазе</a:t>
            </a:r>
            <a:r>
              <a:rPr lang="sr-Latn-RS" sz="2600" dirty="0" smtClean="0"/>
              <a:t> </a:t>
            </a:r>
            <a:r>
              <a:rPr lang="sr-Cyrl-RS" sz="2600" dirty="0" smtClean="0"/>
              <a:t>у леукоцитима или у култури фибробласта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Офталмолошки преглед – замућење рожњаче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Радиографија ребара- проширење стерналних крајева -као весла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Радиографија тораколумбалне кичме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Пренатална дијагностика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2600" dirty="0" smtClean="0"/>
              <a:t>Лечење симптоматско, безуспешно</a:t>
            </a:r>
            <a:endParaRPr lang="en-US" sz="26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23528" y="260648"/>
            <a:ext cx="8424862" cy="100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Cyrl-C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МПС </a:t>
            </a:r>
            <a:r>
              <a:rPr kumimoji="0" lang="sr-Latn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 Hurler – </a:t>
            </a:r>
            <a:r>
              <a:rPr kumimoji="0" lang="sr-Cyrl-CS" sz="3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ова болест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4672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352928" cy="134076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МОДЕЛИ КЛИНИЧКЕ ПРЕЗЕНТАЦИЈЕ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628800"/>
            <a:ext cx="8892480" cy="5013176"/>
          </a:xfrm>
        </p:spPr>
        <p:txBody>
          <a:bodyPr/>
          <a:lstStyle/>
          <a:p>
            <a:pPr eaLnBrk="1" hangingPunct="1"/>
            <a:r>
              <a:rPr lang="sr-Cyrl-CS" sz="2600" b="1" dirty="0" smtClean="0"/>
              <a:t>БОЛЕСТИ ДЕПОНОВАЊА</a:t>
            </a:r>
          </a:p>
          <a:p>
            <a:pPr indent="17463" eaLnBrk="1" hangingPunct="1"/>
            <a:r>
              <a:rPr lang="sr-Cyrl-CS" sz="2600" dirty="0" smtClean="0"/>
              <a:t>Испољавају се у првој години живота или касније</a:t>
            </a:r>
          </a:p>
          <a:p>
            <a:pPr indent="17463" eaLnBrk="1" hangingPunct="1"/>
            <a:r>
              <a:rPr lang="sr-Cyrl-RS" sz="2600" dirty="0" smtClean="0"/>
              <a:t>Настају услед акумулације </a:t>
            </a:r>
            <a:r>
              <a:rPr lang="sr-Cyrl-CS" sz="2600" dirty="0" smtClean="0"/>
              <a:t>непотпуно разграђених материја у ћелијама појединих органа (гликогенозе, мукополисахаридозе)</a:t>
            </a:r>
          </a:p>
        </p:txBody>
      </p:sp>
    </p:spTree>
  </p:cSld>
  <p:clrMapOvr>
    <a:masterClrMapping/>
  </p:clrMapOvr>
  <p:transition advTm="209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352928" cy="134076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МОДЕЛИ КЛИНИЧКЕ ПРЕЗЕНТАЦИЈЕ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412776"/>
            <a:ext cx="8712968" cy="5013176"/>
          </a:xfrm>
        </p:spPr>
        <p:txBody>
          <a:bodyPr/>
          <a:lstStyle/>
          <a:p>
            <a:pPr eaLnBrk="1" hangingPunct="1"/>
            <a:r>
              <a:rPr lang="sr-Cyrl-CS" sz="2400" b="1" dirty="0" smtClean="0"/>
              <a:t>ДЕФИЦИТ ЕНЕРГЕТСКОГ МЕТАБОЛИЗМА</a:t>
            </a:r>
          </a:p>
          <a:p>
            <a:pPr eaLnBrk="1" hangingPunct="1"/>
            <a:r>
              <a:rPr lang="sr-Cyrl-CS" sz="2400" dirty="0" smtClean="0"/>
              <a:t>Може се манифестовати :</a:t>
            </a:r>
          </a:p>
          <a:p>
            <a:pPr indent="17463" eaLnBrk="1" hangingPunct="1"/>
            <a:r>
              <a:rPr lang="sr-Cyrl-CS" sz="2400" dirty="0" smtClean="0"/>
              <a:t>менталном ретардацијом, конвулзијама</a:t>
            </a:r>
          </a:p>
          <a:p>
            <a:pPr indent="17463" eaLnBrk="1" hangingPunct="1"/>
            <a:r>
              <a:rPr lang="sr-Cyrl-CS" sz="2400" dirty="0" smtClean="0"/>
              <a:t>миопатијом</a:t>
            </a:r>
          </a:p>
          <a:p>
            <a:pPr indent="17463" eaLnBrk="1" hangingPunct="1"/>
            <a:r>
              <a:rPr lang="sr-Cyrl-CS" sz="2400" dirty="0" smtClean="0"/>
              <a:t>кардиомиопатијом</a:t>
            </a:r>
          </a:p>
          <a:p>
            <a:pPr indent="17463" eaLnBrk="1" hangingPunct="1"/>
            <a:r>
              <a:rPr lang="sr-Cyrl-CS" sz="2400" dirty="0" smtClean="0"/>
              <a:t>повраћањем</a:t>
            </a:r>
          </a:p>
          <a:p>
            <a:pPr indent="17463" eaLnBrk="1" hangingPunct="1"/>
            <a:r>
              <a:rPr lang="sr-Cyrl-CS" sz="2400" dirty="0" smtClean="0"/>
              <a:t>реналном тубуларном ацидозом</a:t>
            </a:r>
          </a:p>
          <a:p>
            <a:pPr indent="17463" eaLnBrk="1" hangingPunct="1"/>
            <a:r>
              <a:rPr lang="sr-Cyrl-CS" sz="2400" dirty="0" smtClean="0"/>
              <a:t>Карактеристичне болести: дефицит оксидације масних киселина, болести митохондрија и грешке у метаболизму угљених хидрата</a:t>
            </a:r>
          </a:p>
          <a:p>
            <a:pPr indent="17463" eaLnBrk="1" hangingPunct="1"/>
            <a:r>
              <a:rPr lang="sr-Cyrl-CS" sz="2400" dirty="0" smtClean="0"/>
              <a:t>Уколико у метаболичкој ацидози анјонски зјап износи преко 20 са или без кетозе- размотрити постојање УБМ</a:t>
            </a:r>
          </a:p>
        </p:txBody>
      </p:sp>
    </p:spTree>
  </p:cSld>
  <p:clrMapOvr>
    <a:masterClrMapping/>
  </p:clrMapOvr>
  <p:transition advTm="4423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352928" cy="134076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МОДЕЛИ КЛИНИЧКЕ ПРЕЗЕНТАЦИЈЕ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628800"/>
            <a:ext cx="8892480" cy="5013176"/>
          </a:xfrm>
        </p:spPr>
        <p:txBody>
          <a:bodyPr/>
          <a:lstStyle/>
          <a:p>
            <a:pPr eaLnBrk="1" hangingPunct="1"/>
            <a:r>
              <a:rPr lang="sr-Cyrl-CS" sz="2600" b="1" dirty="0" smtClean="0"/>
              <a:t>ТЕЛЕСНИ ДИМОРФИЗАМ</a:t>
            </a:r>
          </a:p>
          <a:p>
            <a:pPr eaLnBrk="1" hangingPunct="1"/>
            <a:r>
              <a:rPr lang="sr-Cyrl-RS" sz="2600" dirty="0" smtClean="0"/>
              <a:t>Д</a:t>
            </a:r>
            <a:r>
              <a:rPr lang="sr-Cyrl-CS" sz="2600" dirty="0" smtClean="0"/>
              <a:t>ефицит синтезе гликопротеина</a:t>
            </a:r>
          </a:p>
          <a:p>
            <a:pPr eaLnBrk="1" hangingPunct="1"/>
            <a:r>
              <a:rPr lang="sr-Cyrl-RS" sz="2600" dirty="0" smtClean="0"/>
              <a:t>П</a:t>
            </a:r>
            <a:r>
              <a:rPr lang="sr-Cyrl-CS" sz="2600" dirty="0" smtClean="0"/>
              <a:t>оремећај синтезе холестерола (</a:t>
            </a:r>
            <a:r>
              <a:rPr lang="en-GB" sz="2600" dirty="0" smtClean="0"/>
              <a:t>Smith Lemli Opitz s</a:t>
            </a:r>
            <a:r>
              <a:rPr lang="sr-Latn-RS" sz="2600" dirty="0" smtClean="0"/>
              <a:t>y)</a:t>
            </a:r>
            <a:endParaRPr lang="sr-Cyrl-CS" sz="2600" dirty="0" smtClean="0"/>
          </a:p>
          <a:p>
            <a:pPr eaLnBrk="1" hangingPunct="1"/>
            <a:r>
              <a:rPr lang="sr-Cyrl-RS" sz="2600" dirty="0" smtClean="0"/>
              <a:t>У</a:t>
            </a:r>
            <a:r>
              <a:rPr lang="sr-Cyrl-CS" sz="2600" dirty="0" smtClean="0"/>
              <a:t>рођена грешка апсорпције бакра</a:t>
            </a:r>
            <a:r>
              <a:rPr lang="sr-Latn-RS" sz="2600" dirty="0" smtClean="0"/>
              <a:t> (</a:t>
            </a:r>
            <a:r>
              <a:rPr lang="en-GB" sz="2600" dirty="0" smtClean="0"/>
              <a:t>Menkes s</a:t>
            </a:r>
            <a:r>
              <a:rPr lang="sr-Latn-RS" sz="2600" dirty="0" smtClean="0"/>
              <a:t>y)</a:t>
            </a:r>
            <a:endParaRPr lang="sr-Cyrl-CS" sz="2600" dirty="0" smtClean="0"/>
          </a:p>
          <a:p>
            <a:pPr eaLnBrk="1" hangingPunct="1"/>
            <a:r>
              <a:rPr lang="sr-Cyrl-CS" sz="2600" dirty="0" smtClean="0"/>
              <a:t>Мукополисахаридозе</a:t>
            </a:r>
          </a:p>
          <a:p>
            <a:pPr eaLnBrk="1" hangingPunct="1"/>
            <a:r>
              <a:rPr lang="sr-Cyrl-RS" sz="2600" dirty="0" smtClean="0"/>
              <a:t>Г</a:t>
            </a:r>
            <a:r>
              <a:rPr lang="sr-Cyrl-CS" sz="2600" dirty="0" smtClean="0"/>
              <a:t>ликогенозе</a:t>
            </a:r>
            <a:endParaRPr lang="sr-Latn-RS" sz="2600" dirty="0" smtClean="0"/>
          </a:p>
          <a:p>
            <a:pPr eaLnBrk="1" hangingPunct="1"/>
            <a:endParaRPr lang="sr-Latn-RS" sz="2600" dirty="0" smtClean="0"/>
          </a:p>
          <a:p>
            <a:pPr eaLnBrk="1" hangingPunct="1"/>
            <a:r>
              <a:rPr lang="sr-Cyrl-RS" sz="2600" dirty="0" smtClean="0"/>
              <a:t>Није увек присутан</a:t>
            </a:r>
            <a:endParaRPr lang="sr-Cyrl-CS" sz="2600" dirty="0" smtClean="0"/>
          </a:p>
          <a:p>
            <a:pPr eaLnBrk="1" hangingPunct="1"/>
            <a:endParaRPr lang="sr-Cyrl-CS" sz="2400" dirty="0" smtClean="0"/>
          </a:p>
        </p:txBody>
      </p:sp>
    </p:spTree>
  </p:cSld>
  <p:clrMapOvr>
    <a:masterClrMapping/>
  </p:clrMapOvr>
  <p:transition advTm="2479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0"/>
            <a:ext cx="8352928" cy="1340768"/>
          </a:xfrm>
        </p:spPr>
        <p:txBody>
          <a:bodyPr anchor="b"/>
          <a:lstStyle/>
          <a:p>
            <a:pPr algn="ctr" eaLnBrk="1" hangingPunct="1"/>
            <a:r>
              <a:rPr lang="sr-Cyrl-CS" sz="3200" b="1" dirty="0" smtClean="0">
                <a:solidFill>
                  <a:schemeClr val="tx1"/>
                </a:solidFill>
              </a:rPr>
              <a:t>МОДЕЛИ КЛИНИЧКЕ ПРЕЗЕНТАЦИЈЕ УБМ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628800"/>
            <a:ext cx="8712968" cy="5013176"/>
          </a:xfrm>
        </p:spPr>
        <p:txBody>
          <a:bodyPr/>
          <a:lstStyle/>
          <a:p>
            <a:pPr eaLnBrk="1" hangingPunct="1"/>
            <a:r>
              <a:rPr lang="sr-Cyrl-CS" sz="2600" b="1" dirty="0" smtClean="0"/>
              <a:t>СПЕЦИФИЧНА ЗАХВАЋЕНОСТ НЕКОГ ОРГАНА</a:t>
            </a:r>
          </a:p>
          <a:p>
            <a:pPr eaLnBrk="1" hangingPunct="1"/>
            <a:r>
              <a:rPr lang="sr-Cyrl-CS" sz="2600" b="1" dirty="0" smtClean="0"/>
              <a:t>Конвулзије и кома </a:t>
            </a:r>
            <a:r>
              <a:rPr lang="sr-Cyrl-CS" sz="2600" dirty="0" smtClean="0"/>
              <a:t>-дефект бета оксидације масних киселина, </a:t>
            </a:r>
            <a:r>
              <a:rPr lang="sr-Cyrl-RS" sz="2600" dirty="0" smtClean="0"/>
              <a:t>д</a:t>
            </a:r>
            <a:r>
              <a:rPr lang="sr-Cyrl-CS" sz="2600" dirty="0" smtClean="0"/>
              <a:t>ефицит пируват карбоксилазе, конгенитална лактична ацидоза</a:t>
            </a:r>
          </a:p>
          <a:p>
            <a:pPr eaLnBrk="1" hangingPunct="1"/>
            <a:r>
              <a:rPr lang="sr-Cyrl-CS" sz="2600" b="1" dirty="0" smtClean="0"/>
              <a:t>Иктерус и инсуфицијенција јетре</a:t>
            </a:r>
            <a:r>
              <a:rPr lang="sr-Cyrl-CS" sz="2600" dirty="0" smtClean="0"/>
              <a:t> –галактоземија, тирозинемија, хередитарна интолеранција фруктозе</a:t>
            </a:r>
          </a:p>
          <a:p>
            <a:pPr eaLnBrk="1" hangingPunct="1"/>
            <a:r>
              <a:rPr lang="sr-Cyrl-CS" sz="2600" b="1" dirty="0" smtClean="0"/>
              <a:t>Хепатомегалија</a:t>
            </a:r>
            <a:r>
              <a:rPr lang="sr-Cyrl-CS" sz="2600" dirty="0" smtClean="0"/>
              <a:t> –</a:t>
            </a:r>
            <a:r>
              <a:rPr lang="sr-Cyrl-RS" sz="2600" dirty="0" smtClean="0"/>
              <a:t>гликогеноза тип 1,3, мукополисахаридоза 1,3, </a:t>
            </a:r>
            <a:r>
              <a:rPr lang="sr-Latn-CS" sz="2600" dirty="0" smtClean="0"/>
              <a:t>Niemann Pick – </a:t>
            </a:r>
            <a:r>
              <a:rPr lang="sr-Cyrl-CS" sz="2600" dirty="0" smtClean="0"/>
              <a:t>ова болест</a:t>
            </a:r>
          </a:p>
          <a:p>
            <a:pPr eaLnBrk="1" hangingPunct="1"/>
            <a:r>
              <a:rPr lang="sr-Cyrl-CS" sz="2600" b="1" dirty="0" smtClean="0"/>
              <a:t>Катаракта</a:t>
            </a:r>
            <a:r>
              <a:rPr lang="sr-Cyrl-CS" sz="2600" dirty="0" smtClean="0"/>
              <a:t> -галактоземија</a:t>
            </a:r>
          </a:p>
        </p:txBody>
      </p:sp>
    </p:spTree>
  </p:cSld>
  <p:clrMapOvr>
    <a:masterClrMapping/>
  </p:clrMapOvr>
  <p:transition advTm="5152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2297</TotalTime>
  <Words>2638</Words>
  <Application>Microsoft Office PowerPoint</Application>
  <PresentationFormat>On-screen Show (4:3)</PresentationFormat>
  <Paragraphs>437</Paragraphs>
  <Slides>53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Network</vt:lpstr>
      <vt:lpstr>ИНТЕГРИСАНЕ АКАДЕМСКЕ СТУДИЈЕ МЕДИЦИНЕ Педијатрија  Предавање 1</vt:lpstr>
      <vt:lpstr>Slide 2</vt:lpstr>
      <vt:lpstr>Slide 3</vt:lpstr>
      <vt:lpstr>Slide 4</vt:lpstr>
      <vt:lpstr>МОДЕЛИ КЛИНИЧКЕ ПРЕЗЕНТАЦИЈЕ УБМ</vt:lpstr>
      <vt:lpstr>МОДЕЛИ КЛИНИЧКЕ ПРЕЗЕНТАЦИЈЕ УБМ</vt:lpstr>
      <vt:lpstr>МОДЕЛИ КЛИНИЧКЕ ПРЕЗЕНТАЦИЈЕ УБМ</vt:lpstr>
      <vt:lpstr>МОДЕЛИ КЛИНИЧКЕ ПРЕЗЕНТАЦИЈЕ УБМ</vt:lpstr>
      <vt:lpstr>МОДЕЛИ КЛИНИЧКЕ ПРЕЗЕНТАЦИЈЕ УБМ</vt:lpstr>
      <vt:lpstr>Slide 10</vt:lpstr>
      <vt:lpstr>Slide 11</vt:lpstr>
      <vt:lpstr>Slide 12</vt:lpstr>
      <vt:lpstr>НЕОНАТАЛНИ СКРИНИНГ ЗА УБМ</vt:lpstr>
      <vt:lpstr>КЛАСИФИКАЦИЈА УБМ</vt:lpstr>
      <vt:lpstr>КЛАСИФИКАЦИЈА УММ</vt:lpstr>
      <vt:lpstr>ПОРЕМЕЋАЈ МЕТАБОЛИЗМА УГЉЕНИХ ХИДРАТА </vt:lpstr>
      <vt:lpstr> ГЛИКОГЕНОЗЕ</vt:lpstr>
      <vt:lpstr>ГЛИКОГЕНОЗА ТИП 1- von Gierke ова болест</vt:lpstr>
      <vt:lpstr>ГЛИКОГЕНОЗА ТИП 1- von Gierke-ова болест</vt:lpstr>
      <vt:lpstr>Slide 20</vt:lpstr>
      <vt:lpstr>ГЛИКОГЕНОЗА ТИП 2- Pompe-oвa болест</vt:lpstr>
      <vt:lpstr>Slide 22</vt:lpstr>
      <vt:lpstr>                                  УРОЂЕНИ  ПОРЕМЕЋАЈИ МЕТАБОЛИЗМА     АМИНОКИСЕЛИНА </vt:lpstr>
      <vt:lpstr>КЛИНИЧКЕ КАРАКТЕРИСТИКЕ    АМИНОАЦИДОПАТИЈА</vt:lpstr>
      <vt:lpstr>ДИЈАГНОЗА УРОЂЕНИХ МАНА МЕТАБОЛИЗМА АК</vt:lpstr>
      <vt:lpstr>ФЕНИЛКЕТОНУРИЈА </vt:lpstr>
      <vt:lpstr>ФЕНИЛКЕТОНУРИЈА-КЛИНИЧКА СЛИКА </vt:lpstr>
      <vt:lpstr>ФЕНИЛКЕТОНУРИЈА-БИОХЕМИЈСКИ НАЛАЗ</vt:lpstr>
      <vt:lpstr>ФЕНИЛКЕТОНУРИЈА- ЛЕЧЕЊЕ</vt:lpstr>
      <vt:lpstr>ПОРЕМЕЋАЈ МЕТАБОЛИЗМА АК РАЗГРАНАТОГ ЛАНЦА</vt:lpstr>
      <vt:lpstr>Slide 31</vt:lpstr>
      <vt:lpstr>БОЛЕСТИ ЗБОГ ПОРЕМЕЋАЈА МЕТАБОЛИЗМА АК РАЗГРАНАТОГ ЛАНЦА</vt:lpstr>
      <vt:lpstr>Slide 33</vt:lpstr>
      <vt:lpstr>НАСЛЕДНЕ БОЛЕСТИ МЕМБРАНСКОГ ТРАНСПОРТА</vt:lpstr>
      <vt:lpstr>ЛИПИДОЗЕ </vt:lpstr>
      <vt:lpstr>ГАНГЛИОЗИДОЗЕ- ТAY-SACHSOVA BOLEST</vt:lpstr>
      <vt:lpstr> ЦЕРЕБРОЗИДОЗЕ- GAUCHER-ОВА БОЛЕСТ</vt:lpstr>
      <vt:lpstr>Slide 38</vt:lpstr>
      <vt:lpstr>ЦЕРЕБРОЗИДОЗЕ- GAUCHER-ОВА БОЛЕСТ</vt:lpstr>
      <vt:lpstr>СФИНГОМИЈЕЛИНСКА ЛИПИДОЗА Niemann-Pick-ова болест </vt:lpstr>
      <vt:lpstr>ХИПЕРЛИПОПРОТЕИНЕМИЈЕ</vt:lpstr>
      <vt:lpstr>ТИП I- ФАМИЛИЈАРНА ХИПЕРХИЛОМИКРОНЕМИЈА</vt:lpstr>
      <vt:lpstr>ТИП I- ФАМИЛИЈАРНА ХИПЕРХИЛОМИКРОНЕМИЈА</vt:lpstr>
      <vt:lpstr>ТИП IIа- ФАМИЛИЈАРНА ХИПЕРХОЛЕСТЕРОЛЕМИЈА</vt:lpstr>
      <vt:lpstr>ТИП IIа- ФАМИЛИЈАРНА ХИПЕРХОЛЕСТЕРОЛЕМИЈА</vt:lpstr>
      <vt:lpstr>Мукополисахаридозе и муколипидозе</vt:lpstr>
      <vt:lpstr>МУКОПОЛИСАХАРИДОЗЕ И  МУКОЛИПИДОЗЕ –заједничке одлике</vt:lpstr>
      <vt:lpstr>МУКОПОЛИСАХАРИДОЗЕ И  МУКОЛИПИДОЗЕ –заједничке одлике</vt:lpstr>
      <vt:lpstr>МУКОПОЛИСАХАРИДОЗЕ</vt:lpstr>
      <vt:lpstr>   МУКОПОЛИСАХАРИДОЗЕ   </vt:lpstr>
      <vt:lpstr>       МПС I Hurler – ова болест</vt:lpstr>
      <vt:lpstr>Slide 52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neven</cp:lastModifiedBy>
  <cp:revision>1017</cp:revision>
  <dcterms:created xsi:type="dcterms:W3CDTF">2012-03-05T11:20:01Z</dcterms:created>
  <dcterms:modified xsi:type="dcterms:W3CDTF">2020-09-26T14:34:43Z</dcterms:modified>
</cp:coreProperties>
</file>